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85" r:id="rId2"/>
    <p:sldId id="280" r:id="rId3"/>
    <p:sldId id="272" r:id="rId4"/>
    <p:sldId id="301" r:id="rId5"/>
    <p:sldId id="363" r:id="rId6"/>
    <p:sldId id="262" r:id="rId7"/>
    <p:sldId id="332" r:id="rId8"/>
    <p:sldId id="358" r:id="rId9"/>
    <p:sldId id="330" r:id="rId10"/>
    <p:sldId id="340" r:id="rId11"/>
    <p:sldId id="336" r:id="rId12"/>
    <p:sldId id="341" r:id="rId13"/>
    <p:sldId id="397" r:id="rId14"/>
    <p:sldId id="399" r:id="rId15"/>
    <p:sldId id="299" r:id="rId16"/>
    <p:sldId id="257" r:id="rId17"/>
    <p:sldId id="273" r:id="rId18"/>
    <p:sldId id="297" r:id="rId19"/>
    <p:sldId id="264" r:id="rId20"/>
    <p:sldId id="400" r:id="rId21"/>
    <p:sldId id="427" r:id="rId22"/>
    <p:sldId id="350" r:id="rId23"/>
    <p:sldId id="428" r:id="rId24"/>
    <p:sldId id="429" r:id="rId25"/>
    <p:sldId id="430" r:id="rId26"/>
    <p:sldId id="433" r:id="rId27"/>
    <p:sldId id="432" r:id="rId28"/>
    <p:sldId id="431" r:id="rId29"/>
    <p:sldId id="401" r:id="rId30"/>
    <p:sldId id="284"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FEC2F-83CC-4F8B-8920-A60D1808F321}"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DD425-84E6-400A-A83D-642791EDFF7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a:t>
            </a: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XX</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26</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29</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21</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22</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30</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15</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65067" y="2557814"/>
            <a:ext cx="3039585" cy="1957439"/>
          </a:xfrm>
          <a:custGeom>
            <a:avLst/>
            <a:gdLst>
              <a:gd name="connsiteX0" fmla="*/ 265001 w 3039585"/>
              <a:gd name="connsiteY0" fmla="*/ 144 h 1957439"/>
              <a:gd name="connsiteX1" fmla="*/ 464133 w 3039585"/>
              <a:gd name="connsiteY1" fmla="*/ 2823 h 1957439"/>
              <a:gd name="connsiteX2" fmla="*/ 2254833 w 3039585"/>
              <a:gd name="connsiteY2" fmla="*/ 21873 h 1957439"/>
              <a:gd name="connsiteX3" fmla="*/ 2712033 w 3039585"/>
              <a:gd name="connsiteY3" fmla="*/ 40923 h 1957439"/>
              <a:gd name="connsiteX4" fmla="*/ 2870783 w 3039585"/>
              <a:gd name="connsiteY4" fmla="*/ 59973 h 1957439"/>
              <a:gd name="connsiteX5" fmla="*/ 2940633 w 3039585"/>
              <a:gd name="connsiteY5" fmla="*/ 117123 h 1957439"/>
              <a:gd name="connsiteX6" fmla="*/ 2978733 w 3039585"/>
              <a:gd name="connsiteY6" fmla="*/ 206023 h 1957439"/>
              <a:gd name="connsiteX7" fmla="*/ 2991433 w 3039585"/>
              <a:gd name="connsiteY7" fmla="*/ 364773 h 1957439"/>
              <a:gd name="connsiteX8" fmla="*/ 3035883 w 3039585"/>
              <a:gd name="connsiteY8" fmla="*/ 1818923 h 1957439"/>
              <a:gd name="connsiteX9" fmla="*/ 2883483 w 3039585"/>
              <a:gd name="connsiteY9" fmla="*/ 1914173 h 1957439"/>
              <a:gd name="connsiteX10" fmla="*/ 2559633 w 3039585"/>
              <a:gd name="connsiteY10" fmla="*/ 1907823 h 1957439"/>
              <a:gd name="connsiteX11" fmla="*/ 1435683 w 3039585"/>
              <a:gd name="connsiteY11" fmla="*/ 1907823 h 1957439"/>
              <a:gd name="connsiteX12" fmla="*/ 286333 w 3039585"/>
              <a:gd name="connsiteY12" fmla="*/ 1952273 h 1957439"/>
              <a:gd name="connsiteX13" fmla="*/ 108533 w 3039585"/>
              <a:gd name="connsiteY13" fmla="*/ 1952273 h 1957439"/>
              <a:gd name="connsiteX14" fmla="*/ 32333 w 3039585"/>
              <a:gd name="connsiteY14" fmla="*/ 1914173 h 1957439"/>
              <a:gd name="connsiteX15" fmla="*/ 13283 w 3039585"/>
              <a:gd name="connsiteY15" fmla="*/ 1825273 h 1957439"/>
              <a:gd name="connsiteX16" fmla="*/ 583 w 3039585"/>
              <a:gd name="connsiteY16" fmla="*/ 1691923 h 1957439"/>
              <a:gd name="connsiteX17" fmla="*/ 32333 w 3039585"/>
              <a:gd name="connsiteY17" fmla="*/ 301273 h 1957439"/>
              <a:gd name="connsiteX18" fmla="*/ 51383 w 3039585"/>
              <a:gd name="connsiteY18" fmla="*/ 129823 h 1957439"/>
              <a:gd name="connsiteX19" fmla="*/ 95833 w 3039585"/>
              <a:gd name="connsiteY19" fmla="*/ 40923 h 1957439"/>
              <a:gd name="connsiteX20" fmla="*/ 197433 w 3039585"/>
              <a:gd name="connsiteY20" fmla="*/ 2823 h 1957439"/>
              <a:gd name="connsiteX21" fmla="*/ 265001 w 3039585"/>
              <a:gd name="connsiteY21" fmla="*/ 144 h 195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9585" h="1957439">
                <a:moveTo>
                  <a:pt x="265001" y="144"/>
                </a:moveTo>
                <a:cubicBezTo>
                  <a:pt x="348643" y="-749"/>
                  <a:pt x="464133" y="2823"/>
                  <a:pt x="464133" y="2823"/>
                </a:cubicBezTo>
                <a:lnTo>
                  <a:pt x="2254833" y="21873"/>
                </a:lnTo>
                <a:cubicBezTo>
                  <a:pt x="2629483" y="28223"/>
                  <a:pt x="2609375" y="34573"/>
                  <a:pt x="2712033" y="40923"/>
                </a:cubicBezTo>
                <a:cubicBezTo>
                  <a:pt x="2814691" y="47273"/>
                  <a:pt x="2832683" y="47273"/>
                  <a:pt x="2870783" y="59973"/>
                </a:cubicBezTo>
                <a:cubicBezTo>
                  <a:pt x="2908883" y="72673"/>
                  <a:pt x="2922641" y="92781"/>
                  <a:pt x="2940633" y="117123"/>
                </a:cubicBezTo>
                <a:cubicBezTo>
                  <a:pt x="2958625" y="141465"/>
                  <a:pt x="2970266" y="164748"/>
                  <a:pt x="2978733" y="206023"/>
                </a:cubicBezTo>
                <a:cubicBezTo>
                  <a:pt x="2987200" y="247298"/>
                  <a:pt x="2981908" y="95956"/>
                  <a:pt x="2991433" y="364773"/>
                </a:cubicBezTo>
                <a:cubicBezTo>
                  <a:pt x="3000958" y="633590"/>
                  <a:pt x="3053875" y="1722615"/>
                  <a:pt x="3035883" y="1818923"/>
                </a:cubicBezTo>
                <a:cubicBezTo>
                  <a:pt x="3017891" y="1915231"/>
                  <a:pt x="2962858" y="1899356"/>
                  <a:pt x="2883483" y="1914173"/>
                </a:cubicBezTo>
                <a:cubicBezTo>
                  <a:pt x="2808341" y="1918406"/>
                  <a:pt x="2559633" y="1907823"/>
                  <a:pt x="2559633" y="1907823"/>
                </a:cubicBezTo>
                <a:lnTo>
                  <a:pt x="1435683" y="1907823"/>
                </a:lnTo>
                <a:cubicBezTo>
                  <a:pt x="1056800" y="1915231"/>
                  <a:pt x="507525" y="1944865"/>
                  <a:pt x="286333" y="1952273"/>
                </a:cubicBezTo>
                <a:cubicBezTo>
                  <a:pt x="65141" y="1959681"/>
                  <a:pt x="150866" y="1958623"/>
                  <a:pt x="108533" y="1952273"/>
                </a:cubicBezTo>
                <a:cubicBezTo>
                  <a:pt x="66200" y="1945923"/>
                  <a:pt x="48208" y="1935340"/>
                  <a:pt x="32333" y="1914173"/>
                </a:cubicBezTo>
                <a:cubicBezTo>
                  <a:pt x="16458" y="1893006"/>
                  <a:pt x="18575" y="1862315"/>
                  <a:pt x="13283" y="1825273"/>
                </a:cubicBezTo>
                <a:cubicBezTo>
                  <a:pt x="7991" y="1788231"/>
                  <a:pt x="-2592" y="1945923"/>
                  <a:pt x="583" y="1691923"/>
                </a:cubicBezTo>
                <a:cubicBezTo>
                  <a:pt x="3758" y="1437923"/>
                  <a:pt x="23866" y="561623"/>
                  <a:pt x="32333" y="301273"/>
                </a:cubicBezTo>
                <a:cubicBezTo>
                  <a:pt x="40800" y="40923"/>
                  <a:pt x="40800" y="172156"/>
                  <a:pt x="51383" y="129823"/>
                </a:cubicBezTo>
                <a:cubicBezTo>
                  <a:pt x="61966" y="87490"/>
                  <a:pt x="71491" y="62090"/>
                  <a:pt x="95833" y="40923"/>
                </a:cubicBezTo>
                <a:cubicBezTo>
                  <a:pt x="120175" y="19756"/>
                  <a:pt x="136050" y="9173"/>
                  <a:pt x="197433" y="2823"/>
                </a:cubicBezTo>
                <a:cubicBezTo>
                  <a:pt x="212779" y="1236"/>
                  <a:pt x="237121" y="442"/>
                  <a:pt x="265001" y="144"/>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166360" y="2890310"/>
            <a:ext cx="1902440" cy="1859149"/>
          </a:xfrm>
          <a:custGeom>
            <a:avLst/>
            <a:gdLst>
              <a:gd name="connsiteX0" fmla="*/ 923911 w 1902440"/>
              <a:gd name="connsiteY0" fmla="*/ 5 h 1859149"/>
              <a:gd name="connsiteX1" fmla="*/ 1205865 w 1902440"/>
              <a:gd name="connsiteY1" fmla="*/ 38402 h 1859149"/>
              <a:gd name="connsiteX2" fmla="*/ 1501140 w 1902440"/>
              <a:gd name="connsiteY2" fmla="*/ 186040 h 1859149"/>
              <a:gd name="connsiteX3" fmla="*/ 1753553 w 1902440"/>
              <a:gd name="connsiteY3" fmla="*/ 386065 h 1859149"/>
              <a:gd name="connsiteX4" fmla="*/ 1872615 w 1902440"/>
              <a:gd name="connsiteY4" fmla="*/ 743252 h 1859149"/>
              <a:gd name="connsiteX5" fmla="*/ 1891665 w 1902440"/>
              <a:gd name="connsiteY5" fmla="*/ 1152827 h 1859149"/>
              <a:gd name="connsiteX6" fmla="*/ 1729740 w 1902440"/>
              <a:gd name="connsiteY6" fmla="*/ 1524302 h 1859149"/>
              <a:gd name="connsiteX7" fmla="*/ 1482090 w 1902440"/>
              <a:gd name="connsiteY7" fmla="*/ 1710040 h 1859149"/>
              <a:gd name="connsiteX8" fmla="*/ 1129665 w 1902440"/>
              <a:gd name="connsiteY8" fmla="*/ 1833865 h 1859149"/>
              <a:gd name="connsiteX9" fmla="*/ 801053 w 1902440"/>
              <a:gd name="connsiteY9" fmla="*/ 1843390 h 1859149"/>
              <a:gd name="connsiteX10" fmla="*/ 343853 w 1902440"/>
              <a:gd name="connsiteY10" fmla="*/ 1657652 h 1859149"/>
              <a:gd name="connsiteX11" fmla="*/ 77153 w 1902440"/>
              <a:gd name="connsiteY11" fmla="*/ 1300465 h 1859149"/>
              <a:gd name="connsiteX12" fmla="*/ 953 w 1902440"/>
              <a:gd name="connsiteY12" fmla="*/ 824215 h 1859149"/>
              <a:gd name="connsiteX13" fmla="*/ 115253 w 1902440"/>
              <a:gd name="connsiteY13" fmla="*/ 500365 h 1859149"/>
              <a:gd name="connsiteX14" fmla="*/ 267653 w 1902440"/>
              <a:gd name="connsiteY14" fmla="*/ 257477 h 1859149"/>
              <a:gd name="connsiteX15" fmla="*/ 477203 w 1902440"/>
              <a:gd name="connsiteY15" fmla="*/ 124127 h 1859149"/>
              <a:gd name="connsiteX16" fmla="*/ 829628 w 1902440"/>
              <a:gd name="connsiteY16" fmla="*/ 5065 h 1859149"/>
              <a:gd name="connsiteX17" fmla="*/ 923911 w 1902440"/>
              <a:gd name="connsiteY17" fmla="*/ 5 h 185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2440" h="1859149">
                <a:moveTo>
                  <a:pt x="923911" y="5"/>
                </a:moveTo>
                <a:cubicBezTo>
                  <a:pt x="1020575" y="302"/>
                  <a:pt x="1121926" y="15780"/>
                  <a:pt x="1205865" y="38402"/>
                </a:cubicBezTo>
                <a:cubicBezTo>
                  <a:pt x="1317784" y="68564"/>
                  <a:pt x="1409859" y="128096"/>
                  <a:pt x="1501140" y="186040"/>
                </a:cubicBezTo>
                <a:cubicBezTo>
                  <a:pt x="1592421" y="243984"/>
                  <a:pt x="1691641" y="293196"/>
                  <a:pt x="1753553" y="386065"/>
                </a:cubicBezTo>
                <a:cubicBezTo>
                  <a:pt x="1815465" y="478934"/>
                  <a:pt x="1849596" y="615458"/>
                  <a:pt x="1872615" y="743252"/>
                </a:cubicBezTo>
                <a:cubicBezTo>
                  <a:pt x="1895634" y="871046"/>
                  <a:pt x="1915478" y="1022652"/>
                  <a:pt x="1891665" y="1152827"/>
                </a:cubicBezTo>
                <a:cubicBezTo>
                  <a:pt x="1867852" y="1283002"/>
                  <a:pt x="1798002" y="1431433"/>
                  <a:pt x="1729740" y="1524302"/>
                </a:cubicBezTo>
                <a:cubicBezTo>
                  <a:pt x="1661478" y="1617171"/>
                  <a:pt x="1582103" y="1658446"/>
                  <a:pt x="1482090" y="1710040"/>
                </a:cubicBezTo>
                <a:cubicBezTo>
                  <a:pt x="1382077" y="1761634"/>
                  <a:pt x="1243171" y="1811640"/>
                  <a:pt x="1129665" y="1833865"/>
                </a:cubicBezTo>
                <a:cubicBezTo>
                  <a:pt x="1016159" y="1856090"/>
                  <a:pt x="932022" y="1872759"/>
                  <a:pt x="801053" y="1843390"/>
                </a:cubicBezTo>
                <a:cubicBezTo>
                  <a:pt x="670084" y="1814021"/>
                  <a:pt x="464503" y="1748139"/>
                  <a:pt x="343853" y="1657652"/>
                </a:cubicBezTo>
                <a:cubicBezTo>
                  <a:pt x="223203" y="1567165"/>
                  <a:pt x="134303" y="1439371"/>
                  <a:pt x="77153" y="1300465"/>
                </a:cubicBezTo>
                <a:cubicBezTo>
                  <a:pt x="20003" y="1161559"/>
                  <a:pt x="-5397" y="957565"/>
                  <a:pt x="953" y="824215"/>
                </a:cubicBezTo>
                <a:cubicBezTo>
                  <a:pt x="7303" y="690865"/>
                  <a:pt x="70803" y="594821"/>
                  <a:pt x="115253" y="500365"/>
                </a:cubicBezTo>
                <a:cubicBezTo>
                  <a:pt x="159703" y="405909"/>
                  <a:pt x="210503" y="318596"/>
                  <a:pt x="267653" y="257477"/>
                </a:cubicBezTo>
                <a:cubicBezTo>
                  <a:pt x="324803" y="196358"/>
                  <a:pt x="383540" y="166196"/>
                  <a:pt x="477203" y="124127"/>
                </a:cubicBezTo>
                <a:cubicBezTo>
                  <a:pt x="570866" y="82058"/>
                  <a:pt x="708184" y="19352"/>
                  <a:pt x="829628" y="5065"/>
                </a:cubicBezTo>
                <a:cubicBezTo>
                  <a:pt x="859989" y="1493"/>
                  <a:pt x="891690" y="-94"/>
                  <a:pt x="923911" y="5"/>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63817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700426" y="2035325"/>
            <a:ext cx="4093371" cy="2735863"/>
          </a:xfrm>
          <a:custGeom>
            <a:avLst/>
            <a:gdLst>
              <a:gd name="connsiteX0" fmla="*/ 1528887 w 4093371"/>
              <a:gd name="connsiteY0" fmla="*/ 169 h 2735863"/>
              <a:gd name="connsiteX1" fmla="*/ 1729864 w 4093371"/>
              <a:gd name="connsiteY1" fmla="*/ 14456 h 2735863"/>
              <a:gd name="connsiteX2" fmla="*/ 2065144 w 4093371"/>
              <a:gd name="connsiteY2" fmla="*/ 143996 h 2735863"/>
              <a:gd name="connsiteX3" fmla="*/ 2392804 w 4093371"/>
              <a:gd name="connsiteY3" fmla="*/ 372596 h 2735863"/>
              <a:gd name="connsiteX4" fmla="*/ 2598544 w 4093371"/>
              <a:gd name="connsiteY4" fmla="*/ 692636 h 2735863"/>
              <a:gd name="connsiteX5" fmla="*/ 2735704 w 4093371"/>
              <a:gd name="connsiteY5" fmla="*/ 1020296 h 2735863"/>
              <a:gd name="connsiteX6" fmla="*/ 2796664 w 4093371"/>
              <a:gd name="connsiteY6" fmla="*/ 1203176 h 2735863"/>
              <a:gd name="connsiteX7" fmla="*/ 2971924 w 4093371"/>
              <a:gd name="connsiteY7" fmla="*/ 1187936 h 2735863"/>
              <a:gd name="connsiteX8" fmla="*/ 3284344 w 4093371"/>
              <a:gd name="connsiteY8" fmla="*/ 1157456 h 2735863"/>
              <a:gd name="connsiteX9" fmla="*/ 3612004 w 4093371"/>
              <a:gd name="connsiteY9" fmla="*/ 1271756 h 2735863"/>
              <a:gd name="connsiteX10" fmla="*/ 3787264 w 4093371"/>
              <a:gd name="connsiteY10" fmla="*/ 1401296 h 2735863"/>
              <a:gd name="connsiteX11" fmla="*/ 4000624 w 4093371"/>
              <a:gd name="connsiteY11" fmla="*/ 1713716 h 2735863"/>
              <a:gd name="connsiteX12" fmla="*/ 4092064 w 4093371"/>
              <a:gd name="connsiteY12" fmla="*/ 2132816 h 2735863"/>
              <a:gd name="connsiteX13" fmla="*/ 3939664 w 4093371"/>
              <a:gd name="connsiteY13" fmla="*/ 2437616 h 2735863"/>
              <a:gd name="connsiteX14" fmla="*/ 3779644 w 4093371"/>
              <a:gd name="connsiteY14" fmla="*/ 2574776 h 2735863"/>
              <a:gd name="connsiteX15" fmla="*/ 3337684 w 4093371"/>
              <a:gd name="connsiteY15" fmla="*/ 2658596 h 2735863"/>
              <a:gd name="connsiteX16" fmla="*/ 2987164 w 4093371"/>
              <a:gd name="connsiteY16" fmla="*/ 2605256 h 2735863"/>
              <a:gd name="connsiteX17" fmla="*/ 2552824 w 4093371"/>
              <a:gd name="connsiteY17" fmla="*/ 2582396 h 2735863"/>
              <a:gd name="connsiteX18" fmla="*/ 1889884 w 4093371"/>
              <a:gd name="connsiteY18" fmla="*/ 2605256 h 2735863"/>
              <a:gd name="connsiteX19" fmla="*/ 1333624 w 4093371"/>
              <a:gd name="connsiteY19" fmla="*/ 2658596 h 2735863"/>
              <a:gd name="connsiteX20" fmla="*/ 838324 w 4093371"/>
              <a:gd name="connsiteY20" fmla="*/ 2734796 h 2735863"/>
              <a:gd name="connsiteX21" fmla="*/ 434464 w 4093371"/>
              <a:gd name="connsiteY21" fmla="*/ 2689076 h 2735863"/>
              <a:gd name="connsiteX22" fmla="*/ 106804 w 4093371"/>
              <a:gd name="connsiteY22" fmla="*/ 2506196 h 2735863"/>
              <a:gd name="connsiteX23" fmla="*/ 124 w 4093371"/>
              <a:gd name="connsiteY23" fmla="*/ 2117576 h 2735863"/>
              <a:gd name="connsiteX24" fmla="*/ 122044 w 4093371"/>
              <a:gd name="connsiteY24" fmla="*/ 1881356 h 2735863"/>
              <a:gd name="connsiteX25" fmla="*/ 358264 w 4093371"/>
              <a:gd name="connsiteY25" fmla="*/ 1751816 h 2735863"/>
              <a:gd name="connsiteX26" fmla="*/ 602104 w 4093371"/>
              <a:gd name="connsiteY26" fmla="*/ 1660376 h 2735863"/>
              <a:gd name="connsiteX27" fmla="*/ 487804 w 4093371"/>
              <a:gd name="connsiteY27" fmla="*/ 1180316 h 2735863"/>
              <a:gd name="connsiteX28" fmla="*/ 556384 w 4093371"/>
              <a:gd name="connsiteY28" fmla="*/ 662156 h 2735863"/>
              <a:gd name="connsiteX29" fmla="*/ 838324 w 4093371"/>
              <a:gd name="connsiteY29" fmla="*/ 250676 h 2735863"/>
              <a:gd name="connsiteX30" fmla="*/ 1310764 w 4093371"/>
              <a:gd name="connsiteY30" fmla="*/ 29696 h 2735863"/>
              <a:gd name="connsiteX31" fmla="*/ 1528887 w 4093371"/>
              <a:gd name="connsiteY31" fmla="*/ 169 h 273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3371" h="2735863">
                <a:moveTo>
                  <a:pt x="1528887" y="169"/>
                </a:moveTo>
                <a:cubicBezTo>
                  <a:pt x="1599372" y="-1101"/>
                  <a:pt x="1666999" y="4931"/>
                  <a:pt x="1729864" y="14456"/>
                </a:cubicBezTo>
                <a:cubicBezTo>
                  <a:pt x="1855594" y="33506"/>
                  <a:pt x="1954654" y="84306"/>
                  <a:pt x="2065144" y="143996"/>
                </a:cubicBezTo>
                <a:cubicBezTo>
                  <a:pt x="2175634" y="203686"/>
                  <a:pt x="2303904" y="281156"/>
                  <a:pt x="2392804" y="372596"/>
                </a:cubicBezTo>
                <a:cubicBezTo>
                  <a:pt x="2481704" y="464036"/>
                  <a:pt x="2541394" y="584686"/>
                  <a:pt x="2598544" y="692636"/>
                </a:cubicBezTo>
                <a:cubicBezTo>
                  <a:pt x="2655694" y="800586"/>
                  <a:pt x="2702684" y="935206"/>
                  <a:pt x="2735704" y="1020296"/>
                </a:cubicBezTo>
                <a:cubicBezTo>
                  <a:pt x="2768724" y="1105386"/>
                  <a:pt x="2757294" y="1175236"/>
                  <a:pt x="2796664" y="1203176"/>
                </a:cubicBezTo>
                <a:cubicBezTo>
                  <a:pt x="2836034" y="1231116"/>
                  <a:pt x="2971924" y="1187936"/>
                  <a:pt x="2971924" y="1187936"/>
                </a:cubicBezTo>
                <a:cubicBezTo>
                  <a:pt x="3053204" y="1180316"/>
                  <a:pt x="3177664" y="1143486"/>
                  <a:pt x="3284344" y="1157456"/>
                </a:cubicBezTo>
                <a:cubicBezTo>
                  <a:pt x="3391024" y="1171426"/>
                  <a:pt x="3528184" y="1231116"/>
                  <a:pt x="3612004" y="1271756"/>
                </a:cubicBezTo>
                <a:cubicBezTo>
                  <a:pt x="3695824" y="1312396"/>
                  <a:pt x="3722494" y="1327636"/>
                  <a:pt x="3787264" y="1401296"/>
                </a:cubicBezTo>
                <a:cubicBezTo>
                  <a:pt x="3852034" y="1474956"/>
                  <a:pt x="3949824" y="1591796"/>
                  <a:pt x="4000624" y="1713716"/>
                </a:cubicBezTo>
                <a:cubicBezTo>
                  <a:pt x="4051424" y="1835636"/>
                  <a:pt x="4102224" y="2012166"/>
                  <a:pt x="4092064" y="2132816"/>
                </a:cubicBezTo>
                <a:cubicBezTo>
                  <a:pt x="4081904" y="2253466"/>
                  <a:pt x="3991734" y="2363956"/>
                  <a:pt x="3939664" y="2437616"/>
                </a:cubicBezTo>
                <a:cubicBezTo>
                  <a:pt x="3887594" y="2511276"/>
                  <a:pt x="3879974" y="2537946"/>
                  <a:pt x="3779644" y="2574776"/>
                </a:cubicBezTo>
                <a:cubicBezTo>
                  <a:pt x="3679314" y="2611606"/>
                  <a:pt x="3469764" y="2653516"/>
                  <a:pt x="3337684" y="2658596"/>
                </a:cubicBezTo>
                <a:cubicBezTo>
                  <a:pt x="3205604" y="2663676"/>
                  <a:pt x="3117974" y="2617956"/>
                  <a:pt x="2987164" y="2605256"/>
                </a:cubicBezTo>
                <a:cubicBezTo>
                  <a:pt x="2856354" y="2592556"/>
                  <a:pt x="2735704" y="2582396"/>
                  <a:pt x="2552824" y="2582396"/>
                </a:cubicBezTo>
                <a:cubicBezTo>
                  <a:pt x="2369944" y="2582396"/>
                  <a:pt x="2093084" y="2592556"/>
                  <a:pt x="1889884" y="2605256"/>
                </a:cubicBezTo>
                <a:cubicBezTo>
                  <a:pt x="1686684" y="2617956"/>
                  <a:pt x="1508884" y="2637006"/>
                  <a:pt x="1333624" y="2658596"/>
                </a:cubicBezTo>
                <a:cubicBezTo>
                  <a:pt x="1158364" y="2680186"/>
                  <a:pt x="988184" y="2729716"/>
                  <a:pt x="838324" y="2734796"/>
                </a:cubicBezTo>
                <a:cubicBezTo>
                  <a:pt x="688464" y="2739876"/>
                  <a:pt x="556384" y="2727176"/>
                  <a:pt x="434464" y="2689076"/>
                </a:cubicBezTo>
                <a:cubicBezTo>
                  <a:pt x="312544" y="2650976"/>
                  <a:pt x="179194" y="2601446"/>
                  <a:pt x="106804" y="2506196"/>
                </a:cubicBezTo>
                <a:cubicBezTo>
                  <a:pt x="34414" y="2410946"/>
                  <a:pt x="-2416" y="2221716"/>
                  <a:pt x="124" y="2117576"/>
                </a:cubicBezTo>
                <a:cubicBezTo>
                  <a:pt x="2664" y="2013436"/>
                  <a:pt x="62354" y="1942316"/>
                  <a:pt x="122044" y="1881356"/>
                </a:cubicBezTo>
                <a:cubicBezTo>
                  <a:pt x="181734" y="1820396"/>
                  <a:pt x="276984" y="1781026"/>
                  <a:pt x="358264" y="1751816"/>
                </a:cubicBezTo>
                <a:cubicBezTo>
                  <a:pt x="439544" y="1722606"/>
                  <a:pt x="580514" y="1755626"/>
                  <a:pt x="602104" y="1660376"/>
                </a:cubicBezTo>
                <a:cubicBezTo>
                  <a:pt x="623694" y="1565126"/>
                  <a:pt x="495424" y="1346686"/>
                  <a:pt x="487804" y="1180316"/>
                </a:cubicBezTo>
                <a:cubicBezTo>
                  <a:pt x="480184" y="1013946"/>
                  <a:pt x="497964" y="817096"/>
                  <a:pt x="556384" y="662156"/>
                </a:cubicBezTo>
                <a:cubicBezTo>
                  <a:pt x="614804" y="507216"/>
                  <a:pt x="712594" y="356086"/>
                  <a:pt x="838324" y="250676"/>
                </a:cubicBezTo>
                <a:cubicBezTo>
                  <a:pt x="964054" y="145266"/>
                  <a:pt x="1162174" y="69066"/>
                  <a:pt x="1310764" y="29696"/>
                </a:cubicBezTo>
                <a:cubicBezTo>
                  <a:pt x="1385059" y="10011"/>
                  <a:pt x="1458402" y="1439"/>
                  <a:pt x="1528887" y="169"/>
                </a:cubicBez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289869" y="2085973"/>
            <a:ext cx="1853383" cy="1400177"/>
          </a:xfrm>
          <a:custGeom>
            <a:avLst/>
            <a:gdLst>
              <a:gd name="connsiteX0" fmla="*/ 1430432 w 1853383"/>
              <a:gd name="connsiteY0" fmla="*/ 80 h 1400177"/>
              <a:gd name="connsiteX1" fmla="*/ 1603994 w 1853383"/>
              <a:gd name="connsiteY1" fmla="*/ 29301 h 1400177"/>
              <a:gd name="connsiteX2" fmla="*/ 1744720 w 1853383"/>
              <a:gd name="connsiteY2" fmla="*/ 100268 h 1400177"/>
              <a:gd name="connsiteX3" fmla="*/ 1772866 w 1853383"/>
              <a:gd name="connsiteY3" fmla="*/ 187932 h 1400177"/>
              <a:gd name="connsiteX4" fmla="*/ 1796320 w 1853383"/>
              <a:gd name="connsiteY4" fmla="*/ 313167 h 1400177"/>
              <a:gd name="connsiteX5" fmla="*/ 1829156 w 1853383"/>
              <a:gd name="connsiteY5" fmla="*/ 492670 h 1400177"/>
              <a:gd name="connsiteX6" fmla="*/ 1852610 w 1853383"/>
              <a:gd name="connsiteY6" fmla="*/ 764012 h 1400177"/>
              <a:gd name="connsiteX7" fmla="*/ 1838538 w 1853383"/>
              <a:gd name="connsiteY7" fmla="*/ 1143890 h 1400177"/>
              <a:gd name="connsiteX8" fmla="*/ 1754102 w 1853383"/>
              <a:gd name="connsiteY8" fmla="*/ 1302521 h 1400177"/>
              <a:gd name="connsiteX9" fmla="*/ 1627449 w 1853383"/>
              <a:gd name="connsiteY9" fmla="*/ 1381836 h 1400177"/>
              <a:gd name="connsiteX10" fmla="*/ 1383523 w 1853383"/>
              <a:gd name="connsiteY10" fmla="*/ 1356789 h 1400177"/>
              <a:gd name="connsiteX11" fmla="*/ 1200579 w 1853383"/>
              <a:gd name="connsiteY11" fmla="*/ 1348440 h 1400177"/>
              <a:gd name="connsiteX12" fmla="*/ 942582 w 1853383"/>
              <a:gd name="connsiteY12" fmla="*/ 1369313 h 1400177"/>
              <a:gd name="connsiteX13" fmla="*/ 745565 w 1853383"/>
              <a:gd name="connsiteY13" fmla="*/ 1381836 h 1400177"/>
              <a:gd name="connsiteX14" fmla="*/ 529785 w 1853383"/>
              <a:gd name="connsiteY14" fmla="*/ 1398534 h 1400177"/>
              <a:gd name="connsiteX15" fmla="*/ 304623 w 1853383"/>
              <a:gd name="connsiteY15" fmla="*/ 1394360 h 1400177"/>
              <a:gd name="connsiteX16" fmla="*/ 121679 w 1853383"/>
              <a:gd name="connsiteY16" fmla="*/ 1352615 h 1400177"/>
              <a:gd name="connsiteX17" fmla="*/ 23171 w 1853383"/>
              <a:gd name="connsiteY17" fmla="*/ 1277474 h 1400177"/>
              <a:gd name="connsiteX18" fmla="*/ 9098 w 1853383"/>
              <a:gd name="connsiteY18" fmla="*/ 1139716 h 1400177"/>
              <a:gd name="connsiteX19" fmla="*/ 4407 w 1853383"/>
              <a:gd name="connsiteY19" fmla="*/ 292294 h 1400177"/>
              <a:gd name="connsiteX20" fmla="*/ 41934 w 1853383"/>
              <a:gd name="connsiteY20" fmla="*/ 121140 h 1400177"/>
              <a:gd name="connsiteX21" fmla="*/ 285860 w 1853383"/>
              <a:gd name="connsiteY21" fmla="*/ 58523 h 1400177"/>
              <a:gd name="connsiteX22" fmla="*/ 440658 w 1853383"/>
              <a:gd name="connsiteY22" fmla="*/ 37650 h 1400177"/>
              <a:gd name="connsiteX23" fmla="*/ 628293 w 1853383"/>
              <a:gd name="connsiteY23" fmla="*/ 29301 h 1400177"/>
              <a:gd name="connsiteX24" fmla="*/ 754947 w 1853383"/>
              <a:gd name="connsiteY24" fmla="*/ 29301 h 1400177"/>
              <a:gd name="connsiteX25" fmla="*/ 1153671 w 1853383"/>
              <a:gd name="connsiteY25" fmla="*/ 20952 h 1400177"/>
              <a:gd name="connsiteX26" fmla="*/ 1430432 w 1853383"/>
              <a:gd name="connsiteY26" fmla="*/ 80 h 14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3383" h="1400177">
                <a:moveTo>
                  <a:pt x="1430432" y="80"/>
                </a:moveTo>
                <a:cubicBezTo>
                  <a:pt x="1505486" y="1471"/>
                  <a:pt x="1551613" y="12603"/>
                  <a:pt x="1603994" y="29301"/>
                </a:cubicBezTo>
                <a:cubicBezTo>
                  <a:pt x="1656375" y="45999"/>
                  <a:pt x="1716575" y="73829"/>
                  <a:pt x="1744720" y="100268"/>
                </a:cubicBezTo>
                <a:cubicBezTo>
                  <a:pt x="1772866" y="126706"/>
                  <a:pt x="1764266" y="152449"/>
                  <a:pt x="1772866" y="187932"/>
                </a:cubicBezTo>
                <a:cubicBezTo>
                  <a:pt x="1781465" y="223415"/>
                  <a:pt x="1786938" y="262377"/>
                  <a:pt x="1796320" y="313167"/>
                </a:cubicBezTo>
                <a:cubicBezTo>
                  <a:pt x="1805702" y="363957"/>
                  <a:pt x="1819774" y="417529"/>
                  <a:pt x="1829156" y="492670"/>
                </a:cubicBezTo>
                <a:cubicBezTo>
                  <a:pt x="1838538" y="567811"/>
                  <a:pt x="1851047" y="655475"/>
                  <a:pt x="1852610" y="764012"/>
                </a:cubicBezTo>
                <a:cubicBezTo>
                  <a:pt x="1854174" y="872548"/>
                  <a:pt x="1854956" y="1054139"/>
                  <a:pt x="1838538" y="1143890"/>
                </a:cubicBezTo>
                <a:cubicBezTo>
                  <a:pt x="1822120" y="1233642"/>
                  <a:pt x="1789284" y="1262863"/>
                  <a:pt x="1754102" y="1302521"/>
                </a:cubicBezTo>
                <a:cubicBezTo>
                  <a:pt x="1718921" y="1342179"/>
                  <a:pt x="1689212" y="1372792"/>
                  <a:pt x="1627449" y="1381836"/>
                </a:cubicBezTo>
                <a:cubicBezTo>
                  <a:pt x="1565686" y="1390881"/>
                  <a:pt x="1454668" y="1362355"/>
                  <a:pt x="1383523" y="1356789"/>
                </a:cubicBezTo>
                <a:cubicBezTo>
                  <a:pt x="1312379" y="1351223"/>
                  <a:pt x="1274070" y="1346353"/>
                  <a:pt x="1200579" y="1348440"/>
                </a:cubicBezTo>
                <a:cubicBezTo>
                  <a:pt x="1127089" y="1350528"/>
                  <a:pt x="1018417" y="1363747"/>
                  <a:pt x="942582" y="1369313"/>
                </a:cubicBezTo>
                <a:cubicBezTo>
                  <a:pt x="866746" y="1374879"/>
                  <a:pt x="745565" y="1381836"/>
                  <a:pt x="745565" y="1381836"/>
                </a:cubicBezTo>
                <a:cubicBezTo>
                  <a:pt x="676765" y="1386706"/>
                  <a:pt x="603275" y="1396447"/>
                  <a:pt x="529785" y="1398534"/>
                </a:cubicBezTo>
                <a:cubicBezTo>
                  <a:pt x="456295" y="1400622"/>
                  <a:pt x="372640" y="1402013"/>
                  <a:pt x="304623" y="1394360"/>
                </a:cubicBezTo>
                <a:cubicBezTo>
                  <a:pt x="236606" y="1386707"/>
                  <a:pt x="168588" y="1372096"/>
                  <a:pt x="121679" y="1352615"/>
                </a:cubicBezTo>
                <a:cubicBezTo>
                  <a:pt x="74770" y="1333134"/>
                  <a:pt x="41934" y="1312957"/>
                  <a:pt x="23171" y="1277474"/>
                </a:cubicBezTo>
                <a:cubicBezTo>
                  <a:pt x="4407" y="1241991"/>
                  <a:pt x="12225" y="1303912"/>
                  <a:pt x="9098" y="1139716"/>
                </a:cubicBezTo>
                <a:cubicBezTo>
                  <a:pt x="5971" y="975519"/>
                  <a:pt x="-6538" y="404310"/>
                  <a:pt x="4407" y="292294"/>
                </a:cubicBezTo>
                <a:cubicBezTo>
                  <a:pt x="15353" y="180279"/>
                  <a:pt x="16135" y="151753"/>
                  <a:pt x="41934" y="121140"/>
                </a:cubicBezTo>
                <a:cubicBezTo>
                  <a:pt x="80433" y="75458"/>
                  <a:pt x="219405" y="72438"/>
                  <a:pt x="285860" y="58523"/>
                </a:cubicBezTo>
                <a:cubicBezTo>
                  <a:pt x="352314" y="44608"/>
                  <a:pt x="383586" y="42520"/>
                  <a:pt x="440658" y="37650"/>
                </a:cubicBezTo>
                <a:cubicBezTo>
                  <a:pt x="497731" y="32780"/>
                  <a:pt x="575912" y="30693"/>
                  <a:pt x="628293" y="29301"/>
                </a:cubicBezTo>
                <a:cubicBezTo>
                  <a:pt x="680674" y="27910"/>
                  <a:pt x="754947" y="29301"/>
                  <a:pt x="754947" y="29301"/>
                </a:cubicBezTo>
                <a:lnTo>
                  <a:pt x="1153671" y="20952"/>
                </a:lnTo>
                <a:cubicBezTo>
                  <a:pt x="1266252" y="16082"/>
                  <a:pt x="1355378" y="-1312"/>
                  <a:pt x="1430432" y="8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533394" y="2085973"/>
            <a:ext cx="1853383" cy="1400177"/>
          </a:xfrm>
          <a:custGeom>
            <a:avLst/>
            <a:gdLst>
              <a:gd name="connsiteX0" fmla="*/ 1430432 w 1853383"/>
              <a:gd name="connsiteY0" fmla="*/ 80 h 1400177"/>
              <a:gd name="connsiteX1" fmla="*/ 1603994 w 1853383"/>
              <a:gd name="connsiteY1" fmla="*/ 29301 h 1400177"/>
              <a:gd name="connsiteX2" fmla="*/ 1744720 w 1853383"/>
              <a:gd name="connsiteY2" fmla="*/ 100268 h 1400177"/>
              <a:gd name="connsiteX3" fmla="*/ 1772866 w 1853383"/>
              <a:gd name="connsiteY3" fmla="*/ 187932 h 1400177"/>
              <a:gd name="connsiteX4" fmla="*/ 1796320 w 1853383"/>
              <a:gd name="connsiteY4" fmla="*/ 313167 h 1400177"/>
              <a:gd name="connsiteX5" fmla="*/ 1829156 w 1853383"/>
              <a:gd name="connsiteY5" fmla="*/ 492670 h 1400177"/>
              <a:gd name="connsiteX6" fmla="*/ 1852610 w 1853383"/>
              <a:gd name="connsiteY6" fmla="*/ 764012 h 1400177"/>
              <a:gd name="connsiteX7" fmla="*/ 1838538 w 1853383"/>
              <a:gd name="connsiteY7" fmla="*/ 1143890 h 1400177"/>
              <a:gd name="connsiteX8" fmla="*/ 1754102 w 1853383"/>
              <a:gd name="connsiteY8" fmla="*/ 1302521 h 1400177"/>
              <a:gd name="connsiteX9" fmla="*/ 1627449 w 1853383"/>
              <a:gd name="connsiteY9" fmla="*/ 1381836 h 1400177"/>
              <a:gd name="connsiteX10" fmla="*/ 1383523 w 1853383"/>
              <a:gd name="connsiteY10" fmla="*/ 1356789 h 1400177"/>
              <a:gd name="connsiteX11" fmla="*/ 1200579 w 1853383"/>
              <a:gd name="connsiteY11" fmla="*/ 1348440 h 1400177"/>
              <a:gd name="connsiteX12" fmla="*/ 942582 w 1853383"/>
              <a:gd name="connsiteY12" fmla="*/ 1369313 h 1400177"/>
              <a:gd name="connsiteX13" fmla="*/ 745565 w 1853383"/>
              <a:gd name="connsiteY13" fmla="*/ 1381836 h 1400177"/>
              <a:gd name="connsiteX14" fmla="*/ 529785 w 1853383"/>
              <a:gd name="connsiteY14" fmla="*/ 1398534 h 1400177"/>
              <a:gd name="connsiteX15" fmla="*/ 304623 w 1853383"/>
              <a:gd name="connsiteY15" fmla="*/ 1394360 h 1400177"/>
              <a:gd name="connsiteX16" fmla="*/ 121679 w 1853383"/>
              <a:gd name="connsiteY16" fmla="*/ 1352615 h 1400177"/>
              <a:gd name="connsiteX17" fmla="*/ 23171 w 1853383"/>
              <a:gd name="connsiteY17" fmla="*/ 1277474 h 1400177"/>
              <a:gd name="connsiteX18" fmla="*/ 9098 w 1853383"/>
              <a:gd name="connsiteY18" fmla="*/ 1139716 h 1400177"/>
              <a:gd name="connsiteX19" fmla="*/ 4407 w 1853383"/>
              <a:gd name="connsiteY19" fmla="*/ 292294 h 1400177"/>
              <a:gd name="connsiteX20" fmla="*/ 41934 w 1853383"/>
              <a:gd name="connsiteY20" fmla="*/ 121140 h 1400177"/>
              <a:gd name="connsiteX21" fmla="*/ 285860 w 1853383"/>
              <a:gd name="connsiteY21" fmla="*/ 58523 h 1400177"/>
              <a:gd name="connsiteX22" fmla="*/ 440658 w 1853383"/>
              <a:gd name="connsiteY22" fmla="*/ 37650 h 1400177"/>
              <a:gd name="connsiteX23" fmla="*/ 628293 w 1853383"/>
              <a:gd name="connsiteY23" fmla="*/ 29301 h 1400177"/>
              <a:gd name="connsiteX24" fmla="*/ 754947 w 1853383"/>
              <a:gd name="connsiteY24" fmla="*/ 29301 h 1400177"/>
              <a:gd name="connsiteX25" fmla="*/ 1153671 w 1853383"/>
              <a:gd name="connsiteY25" fmla="*/ 20952 h 1400177"/>
              <a:gd name="connsiteX26" fmla="*/ 1430432 w 1853383"/>
              <a:gd name="connsiteY26" fmla="*/ 80 h 140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3383" h="1400177">
                <a:moveTo>
                  <a:pt x="1430432" y="80"/>
                </a:moveTo>
                <a:cubicBezTo>
                  <a:pt x="1505486" y="1471"/>
                  <a:pt x="1551613" y="12603"/>
                  <a:pt x="1603994" y="29301"/>
                </a:cubicBezTo>
                <a:cubicBezTo>
                  <a:pt x="1656375" y="45999"/>
                  <a:pt x="1716575" y="73829"/>
                  <a:pt x="1744720" y="100268"/>
                </a:cubicBezTo>
                <a:cubicBezTo>
                  <a:pt x="1772866" y="126706"/>
                  <a:pt x="1764266" y="152449"/>
                  <a:pt x="1772866" y="187932"/>
                </a:cubicBezTo>
                <a:cubicBezTo>
                  <a:pt x="1781465" y="223415"/>
                  <a:pt x="1786938" y="262377"/>
                  <a:pt x="1796320" y="313167"/>
                </a:cubicBezTo>
                <a:cubicBezTo>
                  <a:pt x="1805702" y="363957"/>
                  <a:pt x="1819774" y="417529"/>
                  <a:pt x="1829156" y="492670"/>
                </a:cubicBezTo>
                <a:cubicBezTo>
                  <a:pt x="1838538" y="567811"/>
                  <a:pt x="1851047" y="655475"/>
                  <a:pt x="1852610" y="764012"/>
                </a:cubicBezTo>
                <a:cubicBezTo>
                  <a:pt x="1854174" y="872548"/>
                  <a:pt x="1854956" y="1054139"/>
                  <a:pt x="1838538" y="1143890"/>
                </a:cubicBezTo>
                <a:cubicBezTo>
                  <a:pt x="1822120" y="1233642"/>
                  <a:pt x="1789284" y="1262863"/>
                  <a:pt x="1754102" y="1302521"/>
                </a:cubicBezTo>
                <a:cubicBezTo>
                  <a:pt x="1718921" y="1342179"/>
                  <a:pt x="1689212" y="1372792"/>
                  <a:pt x="1627449" y="1381836"/>
                </a:cubicBezTo>
                <a:cubicBezTo>
                  <a:pt x="1565686" y="1390881"/>
                  <a:pt x="1454668" y="1362355"/>
                  <a:pt x="1383523" y="1356789"/>
                </a:cubicBezTo>
                <a:cubicBezTo>
                  <a:pt x="1312379" y="1351223"/>
                  <a:pt x="1274070" y="1346353"/>
                  <a:pt x="1200579" y="1348440"/>
                </a:cubicBezTo>
                <a:cubicBezTo>
                  <a:pt x="1127089" y="1350528"/>
                  <a:pt x="1018417" y="1363747"/>
                  <a:pt x="942582" y="1369313"/>
                </a:cubicBezTo>
                <a:cubicBezTo>
                  <a:pt x="866746" y="1374879"/>
                  <a:pt x="745565" y="1381836"/>
                  <a:pt x="745565" y="1381836"/>
                </a:cubicBezTo>
                <a:cubicBezTo>
                  <a:pt x="676766" y="1386706"/>
                  <a:pt x="603275" y="1396447"/>
                  <a:pt x="529785" y="1398534"/>
                </a:cubicBezTo>
                <a:cubicBezTo>
                  <a:pt x="456295" y="1400622"/>
                  <a:pt x="372641" y="1402013"/>
                  <a:pt x="304623" y="1394360"/>
                </a:cubicBezTo>
                <a:cubicBezTo>
                  <a:pt x="236606" y="1386707"/>
                  <a:pt x="168588" y="1372096"/>
                  <a:pt x="121679" y="1352615"/>
                </a:cubicBezTo>
                <a:cubicBezTo>
                  <a:pt x="74771" y="1333134"/>
                  <a:pt x="41934" y="1312957"/>
                  <a:pt x="23171" y="1277474"/>
                </a:cubicBezTo>
                <a:cubicBezTo>
                  <a:pt x="4407" y="1241991"/>
                  <a:pt x="12226" y="1303912"/>
                  <a:pt x="9098" y="1139716"/>
                </a:cubicBezTo>
                <a:cubicBezTo>
                  <a:pt x="5971" y="975519"/>
                  <a:pt x="-6538" y="404310"/>
                  <a:pt x="4407" y="292294"/>
                </a:cubicBezTo>
                <a:cubicBezTo>
                  <a:pt x="15353" y="180279"/>
                  <a:pt x="16135" y="151753"/>
                  <a:pt x="41934" y="121140"/>
                </a:cubicBezTo>
                <a:cubicBezTo>
                  <a:pt x="80434" y="75458"/>
                  <a:pt x="219405" y="72438"/>
                  <a:pt x="285860" y="58523"/>
                </a:cubicBezTo>
                <a:cubicBezTo>
                  <a:pt x="352314" y="44608"/>
                  <a:pt x="383586" y="42520"/>
                  <a:pt x="440658" y="37650"/>
                </a:cubicBezTo>
                <a:cubicBezTo>
                  <a:pt x="497731" y="32780"/>
                  <a:pt x="575912" y="30693"/>
                  <a:pt x="628293" y="29301"/>
                </a:cubicBezTo>
                <a:cubicBezTo>
                  <a:pt x="680674" y="27910"/>
                  <a:pt x="754947" y="29301"/>
                  <a:pt x="754947" y="29301"/>
                </a:cubicBezTo>
                <a:lnTo>
                  <a:pt x="1153671" y="20952"/>
                </a:lnTo>
                <a:cubicBezTo>
                  <a:pt x="1266252" y="16082"/>
                  <a:pt x="1355378" y="-1312"/>
                  <a:pt x="1430432" y="8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289869" y="4215411"/>
            <a:ext cx="1853383" cy="1400176"/>
          </a:xfrm>
          <a:custGeom>
            <a:avLst/>
            <a:gdLst>
              <a:gd name="connsiteX0" fmla="*/ 1430432 w 1853383"/>
              <a:gd name="connsiteY0" fmla="*/ 79 h 1400176"/>
              <a:gd name="connsiteX1" fmla="*/ 1603994 w 1853383"/>
              <a:gd name="connsiteY1" fmla="*/ 29301 h 1400176"/>
              <a:gd name="connsiteX2" fmla="*/ 1744720 w 1853383"/>
              <a:gd name="connsiteY2" fmla="*/ 100267 h 1400176"/>
              <a:gd name="connsiteX3" fmla="*/ 1772866 w 1853383"/>
              <a:gd name="connsiteY3" fmla="*/ 187931 h 1400176"/>
              <a:gd name="connsiteX4" fmla="*/ 1796320 w 1853383"/>
              <a:gd name="connsiteY4" fmla="*/ 313166 h 1400176"/>
              <a:gd name="connsiteX5" fmla="*/ 1829156 w 1853383"/>
              <a:gd name="connsiteY5" fmla="*/ 492669 h 1400176"/>
              <a:gd name="connsiteX6" fmla="*/ 1852610 w 1853383"/>
              <a:gd name="connsiteY6" fmla="*/ 764011 h 1400176"/>
              <a:gd name="connsiteX7" fmla="*/ 1838538 w 1853383"/>
              <a:gd name="connsiteY7" fmla="*/ 1143889 h 1400176"/>
              <a:gd name="connsiteX8" fmla="*/ 1754102 w 1853383"/>
              <a:gd name="connsiteY8" fmla="*/ 1302520 h 1400176"/>
              <a:gd name="connsiteX9" fmla="*/ 1627449 w 1853383"/>
              <a:gd name="connsiteY9" fmla="*/ 1381835 h 1400176"/>
              <a:gd name="connsiteX10" fmla="*/ 1383523 w 1853383"/>
              <a:gd name="connsiteY10" fmla="*/ 1356788 h 1400176"/>
              <a:gd name="connsiteX11" fmla="*/ 1200579 w 1853383"/>
              <a:gd name="connsiteY11" fmla="*/ 1348439 h 1400176"/>
              <a:gd name="connsiteX12" fmla="*/ 942582 w 1853383"/>
              <a:gd name="connsiteY12" fmla="*/ 1369312 h 1400176"/>
              <a:gd name="connsiteX13" fmla="*/ 745565 w 1853383"/>
              <a:gd name="connsiteY13" fmla="*/ 1381835 h 1400176"/>
              <a:gd name="connsiteX14" fmla="*/ 529785 w 1853383"/>
              <a:gd name="connsiteY14" fmla="*/ 1398533 h 1400176"/>
              <a:gd name="connsiteX15" fmla="*/ 304623 w 1853383"/>
              <a:gd name="connsiteY15" fmla="*/ 1394359 h 1400176"/>
              <a:gd name="connsiteX16" fmla="*/ 121679 w 1853383"/>
              <a:gd name="connsiteY16" fmla="*/ 1352614 h 1400176"/>
              <a:gd name="connsiteX17" fmla="*/ 23171 w 1853383"/>
              <a:gd name="connsiteY17" fmla="*/ 1277473 h 1400176"/>
              <a:gd name="connsiteX18" fmla="*/ 9098 w 1853383"/>
              <a:gd name="connsiteY18" fmla="*/ 1139715 h 1400176"/>
              <a:gd name="connsiteX19" fmla="*/ 4407 w 1853383"/>
              <a:gd name="connsiteY19" fmla="*/ 292293 h 1400176"/>
              <a:gd name="connsiteX20" fmla="*/ 41934 w 1853383"/>
              <a:gd name="connsiteY20" fmla="*/ 121139 h 1400176"/>
              <a:gd name="connsiteX21" fmla="*/ 285860 w 1853383"/>
              <a:gd name="connsiteY21" fmla="*/ 58522 h 1400176"/>
              <a:gd name="connsiteX22" fmla="*/ 440658 w 1853383"/>
              <a:gd name="connsiteY22" fmla="*/ 37650 h 1400176"/>
              <a:gd name="connsiteX23" fmla="*/ 628293 w 1853383"/>
              <a:gd name="connsiteY23" fmla="*/ 29301 h 1400176"/>
              <a:gd name="connsiteX24" fmla="*/ 754947 w 1853383"/>
              <a:gd name="connsiteY24" fmla="*/ 29301 h 1400176"/>
              <a:gd name="connsiteX25" fmla="*/ 1153671 w 1853383"/>
              <a:gd name="connsiteY25" fmla="*/ 20952 h 1400176"/>
              <a:gd name="connsiteX26" fmla="*/ 1430432 w 1853383"/>
              <a:gd name="connsiteY26" fmla="*/ 79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3383" h="1400176">
                <a:moveTo>
                  <a:pt x="1430432" y="79"/>
                </a:moveTo>
                <a:cubicBezTo>
                  <a:pt x="1505486" y="1471"/>
                  <a:pt x="1551613" y="12603"/>
                  <a:pt x="1603994" y="29301"/>
                </a:cubicBezTo>
                <a:cubicBezTo>
                  <a:pt x="1656375" y="45999"/>
                  <a:pt x="1716575" y="73828"/>
                  <a:pt x="1744720" y="100267"/>
                </a:cubicBezTo>
                <a:cubicBezTo>
                  <a:pt x="1772866" y="126705"/>
                  <a:pt x="1764266" y="152448"/>
                  <a:pt x="1772866" y="187931"/>
                </a:cubicBezTo>
                <a:cubicBezTo>
                  <a:pt x="1781465" y="223414"/>
                  <a:pt x="1786938" y="262376"/>
                  <a:pt x="1796320" y="313166"/>
                </a:cubicBezTo>
                <a:cubicBezTo>
                  <a:pt x="1805702" y="363956"/>
                  <a:pt x="1819774" y="417528"/>
                  <a:pt x="1829156" y="492669"/>
                </a:cubicBezTo>
                <a:cubicBezTo>
                  <a:pt x="1838538" y="567810"/>
                  <a:pt x="1851047" y="655474"/>
                  <a:pt x="1852610" y="764011"/>
                </a:cubicBezTo>
                <a:cubicBezTo>
                  <a:pt x="1854174" y="872547"/>
                  <a:pt x="1854956" y="1054138"/>
                  <a:pt x="1838538" y="1143889"/>
                </a:cubicBezTo>
                <a:cubicBezTo>
                  <a:pt x="1822120" y="1233641"/>
                  <a:pt x="1789284" y="1262862"/>
                  <a:pt x="1754102" y="1302520"/>
                </a:cubicBezTo>
                <a:cubicBezTo>
                  <a:pt x="1718921" y="1342178"/>
                  <a:pt x="1689212" y="1372791"/>
                  <a:pt x="1627449" y="1381835"/>
                </a:cubicBezTo>
                <a:cubicBezTo>
                  <a:pt x="1565686" y="1390880"/>
                  <a:pt x="1454668" y="1362354"/>
                  <a:pt x="1383523" y="1356788"/>
                </a:cubicBezTo>
                <a:cubicBezTo>
                  <a:pt x="1312379" y="1351222"/>
                  <a:pt x="1274070" y="1346352"/>
                  <a:pt x="1200579" y="1348439"/>
                </a:cubicBezTo>
                <a:cubicBezTo>
                  <a:pt x="1127089" y="1350527"/>
                  <a:pt x="1018417" y="1363746"/>
                  <a:pt x="942582" y="1369312"/>
                </a:cubicBezTo>
                <a:cubicBezTo>
                  <a:pt x="866746" y="1374878"/>
                  <a:pt x="745565" y="1381835"/>
                  <a:pt x="745565" y="1381835"/>
                </a:cubicBezTo>
                <a:cubicBezTo>
                  <a:pt x="676765" y="1386705"/>
                  <a:pt x="603275" y="1396446"/>
                  <a:pt x="529785" y="1398533"/>
                </a:cubicBezTo>
                <a:cubicBezTo>
                  <a:pt x="456295" y="1400621"/>
                  <a:pt x="372640" y="1402012"/>
                  <a:pt x="304623" y="1394359"/>
                </a:cubicBezTo>
                <a:cubicBezTo>
                  <a:pt x="236606" y="1386706"/>
                  <a:pt x="168588" y="1372095"/>
                  <a:pt x="121679" y="1352614"/>
                </a:cubicBezTo>
                <a:cubicBezTo>
                  <a:pt x="74770" y="1333133"/>
                  <a:pt x="41934" y="1312956"/>
                  <a:pt x="23171" y="1277473"/>
                </a:cubicBezTo>
                <a:cubicBezTo>
                  <a:pt x="4407" y="1241990"/>
                  <a:pt x="12225" y="1303911"/>
                  <a:pt x="9098" y="1139715"/>
                </a:cubicBezTo>
                <a:cubicBezTo>
                  <a:pt x="5971" y="975518"/>
                  <a:pt x="-6538" y="404309"/>
                  <a:pt x="4407" y="292293"/>
                </a:cubicBezTo>
                <a:cubicBezTo>
                  <a:pt x="15353" y="180278"/>
                  <a:pt x="16135" y="151752"/>
                  <a:pt x="41934" y="121139"/>
                </a:cubicBezTo>
                <a:cubicBezTo>
                  <a:pt x="80433" y="75457"/>
                  <a:pt x="219405" y="72437"/>
                  <a:pt x="285860" y="58522"/>
                </a:cubicBezTo>
                <a:cubicBezTo>
                  <a:pt x="352314" y="44607"/>
                  <a:pt x="383586" y="42520"/>
                  <a:pt x="440658" y="37650"/>
                </a:cubicBezTo>
                <a:cubicBezTo>
                  <a:pt x="497731" y="32779"/>
                  <a:pt x="575912" y="30692"/>
                  <a:pt x="628293" y="29301"/>
                </a:cubicBezTo>
                <a:cubicBezTo>
                  <a:pt x="680674" y="27909"/>
                  <a:pt x="754947" y="29301"/>
                  <a:pt x="754947" y="29301"/>
                </a:cubicBezTo>
                <a:lnTo>
                  <a:pt x="1153671" y="20952"/>
                </a:lnTo>
                <a:cubicBezTo>
                  <a:pt x="1266252" y="16081"/>
                  <a:pt x="1355378" y="-1312"/>
                  <a:pt x="1430432" y="79"/>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533394" y="4215411"/>
            <a:ext cx="1853383" cy="1400176"/>
          </a:xfrm>
          <a:custGeom>
            <a:avLst/>
            <a:gdLst>
              <a:gd name="connsiteX0" fmla="*/ 1430432 w 1853383"/>
              <a:gd name="connsiteY0" fmla="*/ 79 h 1400176"/>
              <a:gd name="connsiteX1" fmla="*/ 1603994 w 1853383"/>
              <a:gd name="connsiteY1" fmla="*/ 29301 h 1400176"/>
              <a:gd name="connsiteX2" fmla="*/ 1744720 w 1853383"/>
              <a:gd name="connsiteY2" fmla="*/ 100267 h 1400176"/>
              <a:gd name="connsiteX3" fmla="*/ 1772866 w 1853383"/>
              <a:gd name="connsiteY3" fmla="*/ 187931 h 1400176"/>
              <a:gd name="connsiteX4" fmla="*/ 1796320 w 1853383"/>
              <a:gd name="connsiteY4" fmla="*/ 313166 h 1400176"/>
              <a:gd name="connsiteX5" fmla="*/ 1829156 w 1853383"/>
              <a:gd name="connsiteY5" fmla="*/ 492669 h 1400176"/>
              <a:gd name="connsiteX6" fmla="*/ 1852610 w 1853383"/>
              <a:gd name="connsiteY6" fmla="*/ 764011 h 1400176"/>
              <a:gd name="connsiteX7" fmla="*/ 1838538 w 1853383"/>
              <a:gd name="connsiteY7" fmla="*/ 1143889 h 1400176"/>
              <a:gd name="connsiteX8" fmla="*/ 1754102 w 1853383"/>
              <a:gd name="connsiteY8" fmla="*/ 1302520 h 1400176"/>
              <a:gd name="connsiteX9" fmla="*/ 1627449 w 1853383"/>
              <a:gd name="connsiteY9" fmla="*/ 1381835 h 1400176"/>
              <a:gd name="connsiteX10" fmla="*/ 1383523 w 1853383"/>
              <a:gd name="connsiteY10" fmla="*/ 1356788 h 1400176"/>
              <a:gd name="connsiteX11" fmla="*/ 1200579 w 1853383"/>
              <a:gd name="connsiteY11" fmla="*/ 1348439 h 1400176"/>
              <a:gd name="connsiteX12" fmla="*/ 942582 w 1853383"/>
              <a:gd name="connsiteY12" fmla="*/ 1369312 h 1400176"/>
              <a:gd name="connsiteX13" fmla="*/ 745565 w 1853383"/>
              <a:gd name="connsiteY13" fmla="*/ 1381835 h 1400176"/>
              <a:gd name="connsiteX14" fmla="*/ 529785 w 1853383"/>
              <a:gd name="connsiteY14" fmla="*/ 1398533 h 1400176"/>
              <a:gd name="connsiteX15" fmla="*/ 304623 w 1853383"/>
              <a:gd name="connsiteY15" fmla="*/ 1394359 h 1400176"/>
              <a:gd name="connsiteX16" fmla="*/ 121679 w 1853383"/>
              <a:gd name="connsiteY16" fmla="*/ 1352614 h 1400176"/>
              <a:gd name="connsiteX17" fmla="*/ 23171 w 1853383"/>
              <a:gd name="connsiteY17" fmla="*/ 1277473 h 1400176"/>
              <a:gd name="connsiteX18" fmla="*/ 9098 w 1853383"/>
              <a:gd name="connsiteY18" fmla="*/ 1139715 h 1400176"/>
              <a:gd name="connsiteX19" fmla="*/ 4407 w 1853383"/>
              <a:gd name="connsiteY19" fmla="*/ 292293 h 1400176"/>
              <a:gd name="connsiteX20" fmla="*/ 41934 w 1853383"/>
              <a:gd name="connsiteY20" fmla="*/ 121139 h 1400176"/>
              <a:gd name="connsiteX21" fmla="*/ 285860 w 1853383"/>
              <a:gd name="connsiteY21" fmla="*/ 58522 h 1400176"/>
              <a:gd name="connsiteX22" fmla="*/ 440658 w 1853383"/>
              <a:gd name="connsiteY22" fmla="*/ 37650 h 1400176"/>
              <a:gd name="connsiteX23" fmla="*/ 628293 w 1853383"/>
              <a:gd name="connsiteY23" fmla="*/ 29301 h 1400176"/>
              <a:gd name="connsiteX24" fmla="*/ 754947 w 1853383"/>
              <a:gd name="connsiteY24" fmla="*/ 29301 h 1400176"/>
              <a:gd name="connsiteX25" fmla="*/ 1153671 w 1853383"/>
              <a:gd name="connsiteY25" fmla="*/ 20952 h 1400176"/>
              <a:gd name="connsiteX26" fmla="*/ 1430432 w 1853383"/>
              <a:gd name="connsiteY26" fmla="*/ 79 h 140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3383" h="1400176">
                <a:moveTo>
                  <a:pt x="1430432" y="79"/>
                </a:moveTo>
                <a:cubicBezTo>
                  <a:pt x="1505486" y="1471"/>
                  <a:pt x="1551613" y="12603"/>
                  <a:pt x="1603994" y="29301"/>
                </a:cubicBezTo>
                <a:cubicBezTo>
                  <a:pt x="1656375" y="45999"/>
                  <a:pt x="1716575" y="73828"/>
                  <a:pt x="1744720" y="100267"/>
                </a:cubicBezTo>
                <a:cubicBezTo>
                  <a:pt x="1772866" y="126705"/>
                  <a:pt x="1764266" y="152448"/>
                  <a:pt x="1772866" y="187931"/>
                </a:cubicBezTo>
                <a:cubicBezTo>
                  <a:pt x="1781465" y="223414"/>
                  <a:pt x="1786938" y="262376"/>
                  <a:pt x="1796320" y="313166"/>
                </a:cubicBezTo>
                <a:cubicBezTo>
                  <a:pt x="1805702" y="363956"/>
                  <a:pt x="1819774" y="417528"/>
                  <a:pt x="1829156" y="492669"/>
                </a:cubicBezTo>
                <a:cubicBezTo>
                  <a:pt x="1838538" y="567810"/>
                  <a:pt x="1851047" y="655474"/>
                  <a:pt x="1852610" y="764011"/>
                </a:cubicBezTo>
                <a:cubicBezTo>
                  <a:pt x="1854174" y="872547"/>
                  <a:pt x="1854956" y="1054138"/>
                  <a:pt x="1838538" y="1143889"/>
                </a:cubicBezTo>
                <a:cubicBezTo>
                  <a:pt x="1822120" y="1233641"/>
                  <a:pt x="1789284" y="1262862"/>
                  <a:pt x="1754102" y="1302520"/>
                </a:cubicBezTo>
                <a:cubicBezTo>
                  <a:pt x="1718921" y="1342178"/>
                  <a:pt x="1689212" y="1372791"/>
                  <a:pt x="1627449" y="1381835"/>
                </a:cubicBezTo>
                <a:cubicBezTo>
                  <a:pt x="1565686" y="1390880"/>
                  <a:pt x="1454668" y="1362354"/>
                  <a:pt x="1383523" y="1356788"/>
                </a:cubicBezTo>
                <a:cubicBezTo>
                  <a:pt x="1312379" y="1351222"/>
                  <a:pt x="1274070" y="1346352"/>
                  <a:pt x="1200579" y="1348439"/>
                </a:cubicBezTo>
                <a:cubicBezTo>
                  <a:pt x="1127089" y="1350527"/>
                  <a:pt x="1018417" y="1363746"/>
                  <a:pt x="942582" y="1369312"/>
                </a:cubicBezTo>
                <a:cubicBezTo>
                  <a:pt x="866746" y="1374878"/>
                  <a:pt x="745565" y="1381835"/>
                  <a:pt x="745565" y="1381835"/>
                </a:cubicBezTo>
                <a:cubicBezTo>
                  <a:pt x="676766" y="1386705"/>
                  <a:pt x="603275" y="1396446"/>
                  <a:pt x="529785" y="1398533"/>
                </a:cubicBezTo>
                <a:cubicBezTo>
                  <a:pt x="456295" y="1400621"/>
                  <a:pt x="372641" y="1402012"/>
                  <a:pt x="304623" y="1394359"/>
                </a:cubicBezTo>
                <a:cubicBezTo>
                  <a:pt x="236606" y="1386706"/>
                  <a:pt x="168588" y="1372095"/>
                  <a:pt x="121679" y="1352614"/>
                </a:cubicBezTo>
                <a:cubicBezTo>
                  <a:pt x="74771" y="1333133"/>
                  <a:pt x="41934" y="1312956"/>
                  <a:pt x="23171" y="1277473"/>
                </a:cubicBezTo>
                <a:cubicBezTo>
                  <a:pt x="4407" y="1241990"/>
                  <a:pt x="12226" y="1303911"/>
                  <a:pt x="9098" y="1139715"/>
                </a:cubicBezTo>
                <a:cubicBezTo>
                  <a:pt x="5971" y="975518"/>
                  <a:pt x="-6538" y="404309"/>
                  <a:pt x="4407" y="292293"/>
                </a:cubicBezTo>
                <a:cubicBezTo>
                  <a:pt x="15353" y="180278"/>
                  <a:pt x="16135" y="151752"/>
                  <a:pt x="41934" y="121139"/>
                </a:cubicBezTo>
                <a:cubicBezTo>
                  <a:pt x="80434" y="75457"/>
                  <a:pt x="219405" y="72437"/>
                  <a:pt x="285860" y="58522"/>
                </a:cubicBezTo>
                <a:cubicBezTo>
                  <a:pt x="352314" y="44607"/>
                  <a:pt x="383586" y="42520"/>
                  <a:pt x="440658" y="37650"/>
                </a:cubicBezTo>
                <a:cubicBezTo>
                  <a:pt x="497731" y="32779"/>
                  <a:pt x="575912" y="30692"/>
                  <a:pt x="628293" y="29301"/>
                </a:cubicBezTo>
                <a:cubicBezTo>
                  <a:pt x="680674" y="27909"/>
                  <a:pt x="754947" y="29301"/>
                  <a:pt x="754947" y="29301"/>
                </a:cubicBezTo>
                <a:lnTo>
                  <a:pt x="1153671" y="20952"/>
                </a:lnTo>
                <a:cubicBezTo>
                  <a:pt x="1266252" y="16081"/>
                  <a:pt x="1355378" y="-1312"/>
                  <a:pt x="1430432" y="79"/>
                </a:cubicBez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19.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1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notesSlide" Target="../notesSlides/notesSlide16.xml"/><Relationship Id="rId5" Type="http://schemas.openxmlformats.org/officeDocument/2006/relationships/tags" Target="../tags/tag35.xml"/><Relationship Id="rId10" Type="http://schemas.openxmlformats.org/officeDocument/2006/relationships/slideLayout" Target="../slideLayouts/slideLayout2.xml"/><Relationship Id="rId4" Type="http://schemas.openxmlformats.org/officeDocument/2006/relationships/tags" Target="../tags/tag34.xml"/><Relationship Id="rId9" Type="http://schemas.openxmlformats.org/officeDocument/2006/relationships/tags" Target="../tags/tag39.xml"/></Relationships>
</file>

<file path=ppt/slides/_rels/slide18.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slideLayout" Target="../slideLayouts/slideLayout6.xml"/><Relationship Id="rId18" Type="http://schemas.openxmlformats.org/officeDocument/2006/relationships/image" Target="../media/image2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22.png"/><Relationship Id="rId2" Type="http://schemas.openxmlformats.org/officeDocument/2006/relationships/tags" Target="../tags/tag41.xml"/><Relationship Id="rId16" Type="http://schemas.openxmlformats.org/officeDocument/2006/relationships/image" Target="../media/image2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20.pn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5.emf"/><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slideLayout" Target="../slideLayouts/slideLayout2.xml"/><Relationship Id="rId3" Type="http://schemas.openxmlformats.org/officeDocument/2006/relationships/tags" Target="../tags/tag16.xml"/><Relationship Id="rId21" Type="http://schemas.openxmlformats.org/officeDocument/2006/relationships/image" Target="../media/image9.emf"/><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image" Target="../media/image8.emf"/><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tags" Target="../tags/tag28.xml"/><Relationship Id="rId10" Type="http://schemas.openxmlformats.org/officeDocument/2006/relationships/tags" Target="../tags/tag23.xml"/><Relationship Id="rId19" Type="http://schemas.openxmlformats.org/officeDocument/2006/relationships/notesSlide" Target="../notesSlides/notesSlide8.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5"/>
            <a:stretch>
              <a:fillRect/>
            </a:stretch>
          </p:blipFill>
          <p:spPr>
            <a:xfrm>
              <a:off x="1570510" y="1915851"/>
              <a:ext cx="3484090" cy="3026859"/>
            </a:xfrm>
            <a:prstGeom prst="rect">
              <a:avLst/>
            </a:prstGeom>
          </p:spPr>
        </p:pic>
        <p:pic>
          <p:nvPicPr>
            <p:cNvPr id="13" name="图片 12"/>
            <p:cNvPicPr>
              <a:picLocks noChangeAspect="1"/>
            </p:cNvPicPr>
            <p:nvPr/>
          </p:nvPicPr>
          <p:blipFill>
            <a:blip r:embed="rId6"/>
            <a:stretch>
              <a:fillRect/>
            </a:stretch>
          </p:blipFill>
          <p:spPr>
            <a:xfrm>
              <a:off x="2358626" y="2277616"/>
              <a:ext cx="1907396" cy="1522213"/>
            </a:xfrm>
            <a:prstGeom prst="rect">
              <a:avLst/>
            </a:prstGeom>
          </p:spPr>
        </p:pic>
      </p:grpSp>
      <p:sp>
        <p:nvSpPr>
          <p:cNvPr id="17" name="文本框 16"/>
          <p:cNvSpPr txBox="1"/>
          <p:nvPr/>
        </p:nvSpPr>
        <p:spPr>
          <a:xfrm>
            <a:off x="5604510" y="2231390"/>
            <a:ext cx="5501005" cy="1568450"/>
          </a:xfrm>
          <a:prstGeom prst="rect">
            <a:avLst/>
          </a:prstGeom>
          <a:noFill/>
        </p:spPr>
        <p:txBody>
          <a:bodyPr wrap="square" rtlCol="0">
            <a:spAutoFit/>
            <a:scene3d>
              <a:camera prst="orthographicFront"/>
              <a:lightRig rig="threePt" dir="t"/>
            </a:scene3d>
            <a:sp3d contourW="12700"/>
          </a:bodyPr>
          <a:lstStyle/>
          <a:p>
            <a:pPr algn="ctr" eaLnBrk="1" hangingPunct="1">
              <a:defRPr/>
            </a:pPr>
            <a:r>
              <a:rPr kumimoji="1" lang="zh-CN" altLang="en-US" sz="4800" b="1">
                <a:solidFill>
                  <a:schemeClr val="tx1"/>
                </a:solidFill>
                <a:latin typeface="微软雅黑" panose="020B0503020204020204" charset="-122"/>
                <a:ea typeface="微软雅黑" panose="020B0503020204020204" charset="-122"/>
                <a:sym typeface="+mn-ea"/>
              </a:rPr>
              <a:t>毛孩子宠物领养平台汇报</a:t>
            </a:r>
            <a:endParaRPr kumimoji="1" lang="zh-CN" altLang="en-US" sz="4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mn-ea"/>
            </a:endParaRPr>
          </a:p>
        </p:txBody>
      </p:sp>
      <p:sp>
        <p:nvSpPr>
          <p:cNvPr id="20" name="文本框 19"/>
          <p:cNvSpPr txBox="1"/>
          <p:nvPr/>
        </p:nvSpPr>
        <p:spPr>
          <a:xfrm>
            <a:off x="9794875" y="5840530"/>
            <a:ext cx="131064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lumMod val="75000"/>
                    <a:lumOff val="25000"/>
                  </a:prstClr>
                </a:solidFill>
                <a:effectLst/>
                <a:uLnTx/>
                <a:uFillTx/>
                <a:latin typeface="Arial" panose="020B0604020202020204"/>
                <a:ea typeface="迷你简准圆" panose="03000509000000000000" pitchFamily="65" charset="-122"/>
                <a:cs typeface="+mn-cs"/>
              </a:rPr>
              <a:t>2024.6.12</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panose="020B0604020202020204"/>
              <a:ea typeface="迷你简准圆" panose="03000509000000000000" pitchFamily="65" charset="-122"/>
              <a:cs typeface="+mn-cs"/>
            </a:endParaRPr>
          </a:p>
        </p:txBody>
      </p:sp>
      <p:pic>
        <p:nvPicPr>
          <p:cNvPr id="22"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04686" y="-609600"/>
            <a:ext cx="609600" cy="609600"/>
          </a:xfrm>
          <a:prstGeom prst="rect">
            <a:avLst/>
          </a:prstGeom>
        </p:spPr>
      </p:pic>
      <p:sp>
        <p:nvSpPr>
          <p:cNvPr id="2" name="文本框 1">
            <a:extLst>
              <a:ext uri="{FF2B5EF4-FFF2-40B4-BE49-F238E27FC236}">
                <a16:creationId xmlns:a16="http://schemas.microsoft.com/office/drawing/2014/main" id="{35A49AF5-FA63-2A73-C7F8-08BFAED095F1}"/>
              </a:ext>
            </a:extLst>
          </p:cNvPr>
          <p:cNvSpPr txBox="1"/>
          <p:nvPr/>
        </p:nvSpPr>
        <p:spPr>
          <a:xfrm>
            <a:off x="6993100" y="5592979"/>
            <a:ext cx="2723823" cy="646331"/>
          </a:xfrm>
          <a:prstGeom prst="rect">
            <a:avLst/>
          </a:prstGeom>
          <a:noFill/>
        </p:spPr>
        <p:txBody>
          <a:bodyPr wrap="none" rtlCol="0">
            <a:spAutoFit/>
          </a:bodyPr>
          <a:lstStyle/>
          <a:p>
            <a:r>
              <a:rPr lang="en-US" altLang="zh-CN" dirty="0"/>
              <a:t>404 </a:t>
            </a:r>
            <a:r>
              <a:rPr lang="zh-CN" altLang="en-US" dirty="0"/>
              <a:t>小组</a:t>
            </a:r>
            <a:endParaRPr lang="en-US" altLang="zh-CN" dirty="0"/>
          </a:p>
          <a:p>
            <a:r>
              <a:rPr lang="zh-CN" altLang="en-US" dirty="0"/>
              <a:t>郝建斌、王靖博、李晟煜</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4" repeatCount="indefinite" fill="hold" display="0">
                  <p:stCondLst>
                    <p:cond delay="indefinite"/>
                  </p:stCondLst>
                  <p:endCondLst>
                    <p:cond evt="onStopAudio" delay="0">
                      <p:tgtEl>
                        <p:sldTgt/>
                      </p:tgtEl>
                    </p:cond>
                  </p:endCondLst>
                </p:cTn>
                <p:tgtEl>
                  <p:spTgt spid="22"/>
                </p:tgtEl>
              </p:cMediaNode>
            </p:audio>
          </p:childTnLst>
        </p:cTn>
      </p:par>
    </p:tnLst>
    <p:bldLst>
      <p:bldP spid="5" grpId="0" animBg="1"/>
      <p:bldP spid="6" grpId="0" animBg="1"/>
      <p:bldP spid="7" grpId="0" animBg="1"/>
      <p:bldP spid="17"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672020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首页</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4" name="图片 3" descr="image"/>
          <p:cNvPicPr>
            <a:picLocks noChangeAspect="1"/>
          </p:cNvPicPr>
          <p:nvPr/>
        </p:nvPicPr>
        <p:blipFill>
          <a:blip r:embed="rId3"/>
          <a:stretch>
            <a:fillRect/>
          </a:stretch>
        </p:blipFill>
        <p:spPr>
          <a:xfrm>
            <a:off x="1997075" y="1736725"/>
            <a:ext cx="10013315" cy="4522470"/>
          </a:xfrm>
          <a:prstGeom prst="rect">
            <a:avLst/>
          </a:prstGeom>
        </p:spPr>
      </p:pic>
      <p:sp>
        <p:nvSpPr>
          <p:cNvPr id="5" name="文本框 4"/>
          <p:cNvSpPr txBox="1"/>
          <p:nvPr/>
        </p:nvSpPr>
        <p:spPr>
          <a:xfrm>
            <a:off x="67310" y="1808480"/>
            <a:ext cx="1929765" cy="3739515"/>
          </a:xfrm>
          <a:prstGeom prst="rect">
            <a:avLst/>
          </a:prstGeom>
          <a:noFill/>
        </p:spPr>
        <p:txBody>
          <a:bodyPr wrap="square" rtlCol="0">
            <a:noAutofit/>
          </a:bodyPr>
          <a:lstStyle/>
          <a:p>
            <a:pPr indent="0" fontAlgn="auto">
              <a:lnSpc>
                <a:spcPct val="150000"/>
              </a:lnSpc>
            </a:pPr>
            <a:r>
              <a:rPr lang="zh-CN" altLang="en-US" dirty="0"/>
              <a:t>⾸⻚包含最新动态信息的推送，可以点击查看详情，也可以选择上传宠物领养信息和查看其他宠物的信息，选择宠物进⾏领养</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6550" y="1431290"/>
            <a:ext cx="3561080" cy="4375785"/>
          </a:xfrm>
          <a:prstGeom prst="rect">
            <a:avLst/>
          </a:prstGeom>
          <a:noFill/>
        </p:spPr>
        <p:txBody>
          <a:bodyPr wrap="square" rtlCol="0">
            <a:noAutofit/>
          </a:bodyPr>
          <a:lstStyle/>
          <a:p>
            <a:pPr indent="0" fontAlgn="auto">
              <a:lnSpc>
                <a:spcPct val="150000"/>
              </a:lnSpc>
            </a:pPr>
            <a:r>
              <a:rPr sz="2400">
                <a:latin typeface="宋体" panose="02010600030101010101" pitchFamily="2" charset="-122"/>
                <a:ea typeface="宋体" panose="02010600030101010101" pitchFamily="2" charset="-122"/>
                <a:cs typeface="宋体" panose="02010600030101010101" pitchFamily="2" charset="-122"/>
              </a:rPr>
              <a:t> ⽀持</a:t>
            </a:r>
            <a:r>
              <a:rPr lang="zh-CN" sz="2400">
                <a:latin typeface="宋体" panose="02010600030101010101" pitchFamily="2" charset="-122"/>
                <a:ea typeface="宋体" panose="02010600030101010101" pitchFamily="2" charset="-122"/>
                <a:cs typeface="宋体" panose="02010600030101010101" pitchFamily="2" charset="-122"/>
              </a:rPr>
              <a:t>用户</a:t>
            </a:r>
            <a:r>
              <a:rPr sz="2400">
                <a:latin typeface="宋体" panose="02010600030101010101" pitchFamily="2" charset="-122"/>
                <a:ea typeface="宋体" panose="02010600030101010101" pitchFamily="2" charset="-122"/>
                <a:cs typeface="宋体" panose="02010600030101010101" pitchFamily="2" charset="-122"/>
              </a:rPr>
              <a:t>根据类型和关键词检索宠物领养信息，选择感兴趣的信息查看详情 </a:t>
            </a:r>
          </a:p>
        </p:txBody>
      </p:sp>
      <p:grpSp>
        <p:nvGrpSpPr>
          <p:cNvPr id="19" name="组合 18"/>
          <p:cNvGrpSpPr/>
          <p:nvPr/>
        </p:nvGrpSpPr>
        <p:grpSpPr>
          <a:xfrm>
            <a:off x="0" y="177165"/>
            <a:ext cx="475043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个人中心</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2" name="图片 1" descr="image (3)"/>
          <p:cNvPicPr>
            <a:picLocks noChangeAspect="1"/>
          </p:cNvPicPr>
          <p:nvPr/>
        </p:nvPicPr>
        <p:blipFill>
          <a:blip r:embed="rId2"/>
          <a:stretch>
            <a:fillRect/>
          </a:stretch>
        </p:blipFill>
        <p:spPr>
          <a:xfrm>
            <a:off x="4391131" y="1079500"/>
            <a:ext cx="6526425" cy="52292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672020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发布领养</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4" name="图片 3" descr="image (4)"/>
          <p:cNvPicPr>
            <a:picLocks noChangeAspect="1"/>
          </p:cNvPicPr>
          <p:nvPr/>
        </p:nvPicPr>
        <p:blipFill>
          <a:blip r:embed="rId3"/>
          <a:stretch>
            <a:fillRect/>
          </a:stretch>
        </p:blipFill>
        <p:spPr>
          <a:xfrm>
            <a:off x="7538953" y="493517"/>
            <a:ext cx="2896037" cy="6083875"/>
          </a:xfrm>
          <a:prstGeom prst="rect">
            <a:avLst/>
          </a:prstGeom>
        </p:spPr>
      </p:pic>
      <p:sp>
        <p:nvSpPr>
          <p:cNvPr id="5" name="文本框 4"/>
          <p:cNvSpPr txBox="1"/>
          <p:nvPr/>
        </p:nvSpPr>
        <p:spPr>
          <a:xfrm>
            <a:off x="278130" y="1913255"/>
            <a:ext cx="6096000" cy="1962150"/>
          </a:xfrm>
          <a:prstGeom prst="rect">
            <a:avLst/>
          </a:prstGeom>
          <a:noFill/>
        </p:spPr>
        <p:txBody>
          <a:bodyPr wrap="square" rtlCol="0" anchor="t">
            <a:noAutofit/>
          </a:bodyPr>
          <a:lstStyle/>
          <a:p>
            <a:pPr indent="0" fontAlgn="auto">
              <a:lnSpc>
                <a:spcPct val="150000"/>
              </a:lnSpc>
            </a:pPr>
            <a:r>
              <a:rPr lang="zh-CN" altLang="en-US"/>
              <a:t> </a:t>
            </a:r>
            <a:r>
              <a:rPr lang="zh-CN" altLang="en-US">
                <a:latin typeface="宋体" panose="02010600030101010101" pitchFamily="2" charset="-122"/>
                <a:ea typeface="宋体" panose="02010600030101010101" pitchFamily="2" charset="-122"/>
                <a:cs typeface="宋体" panose="02010600030101010101" pitchFamily="2" charset="-122"/>
              </a:rPr>
              <a:t>⽀持⽤户根据类型和关键词检索宠物领养信息，选择感兴趣的信息查看详情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672020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宠物动态</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5" name="文本框 4"/>
          <p:cNvSpPr txBox="1"/>
          <p:nvPr/>
        </p:nvSpPr>
        <p:spPr>
          <a:xfrm>
            <a:off x="160655" y="1647825"/>
            <a:ext cx="2059305" cy="1962150"/>
          </a:xfrm>
          <a:prstGeom prst="rect">
            <a:avLst/>
          </a:prstGeom>
          <a:noFill/>
        </p:spPr>
        <p:txBody>
          <a:bodyPr wrap="square" rtlCol="0" anchor="t">
            <a:noAutofit/>
          </a:bodyPr>
          <a:lstStyle/>
          <a:p>
            <a:pPr indent="0" fontAlgn="auto">
              <a:lnSpc>
                <a:spcPct val="150000"/>
              </a:lnSpc>
            </a:pPr>
            <a:r>
              <a:rPr lang="zh-CN" altLang="en-US"/>
              <a:t> </a:t>
            </a:r>
            <a:r>
              <a:rPr lang="zh-CN" altLang="en-US">
                <a:latin typeface="宋体" panose="02010600030101010101" pitchFamily="2" charset="-122"/>
                <a:ea typeface="宋体" panose="02010600030101010101" pitchFamily="2" charset="-122"/>
                <a:cs typeface="宋体" panose="02010600030101010101" pitchFamily="2" charset="-122"/>
              </a:rPr>
              <a:t>宠物动态⻚，⽤户可以查看其他⼈上传的宠物动态，也可以发布⾃⼰和宠物的动态信息，⽀持上传 图⽚、视频等。⽀持检索动态  </a:t>
            </a:r>
          </a:p>
        </p:txBody>
      </p:sp>
      <p:pic>
        <p:nvPicPr>
          <p:cNvPr id="2" name="图片 1" descr="image (5)"/>
          <p:cNvPicPr>
            <a:picLocks noChangeAspect="1"/>
          </p:cNvPicPr>
          <p:nvPr/>
        </p:nvPicPr>
        <p:blipFill>
          <a:blip r:embed="rId3"/>
          <a:stretch>
            <a:fillRect/>
          </a:stretch>
        </p:blipFill>
        <p:spPr>
          <a:xfrm>
            <a:off x="3227831" y="1635993"/>
            <a:ext cx="8392033" cy="45090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672020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个人中心</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5" name="文本框 4"/>
          <p:cNvSpPr txBox="1"/>
          <p:nvPr/>
        </p:nvSpPr>
        <p:spPr>
          <a:xfrm>
            <a:off x="160655" y="1647825"/>
            <a:ext cx="2059305" cy="1962150"/>
          </a:xfrm>
          <a:prstGeom prst="rect">
            <a:avLst/>
          </a:prstGeom>
          <a:noFill/>
        </p:spPr>
        <p:txBody>
          <a:bodyPr wrap="square" rtlCol="0" anchor="t">
            <a:noAutofit/>
          </a:bodyPr>
          <a:lstStyle/>
          <a:p>
            <a:pPr indent="0" fontAlgn="auto">
              <a:lnSpc>
                <a:spcPct val="150000"/>
              </a:lnSpc>
            </a:pPr>
            <a:r>
              <a:rPr lang="zh-CN" altLang="en-US"/>
              <a:t> </a:t>
            </a:r>
            <a:r>
              <a:rPr lang="zh-CN" altLang="en-US">
                <a:latin typeface="宋体" panose="02010600030101010101" pitchFamily="2" charset="-122"/>
                <a:ea typeface="宋体" panose="02010600030101010101" pitchFamily="2" charset="-122"/>
                <a:cs typeface="宋体" panose="02010600030101010101" pitchFamily="2" charset="-122"/>
              </a:rPr>
              <a:t> 个⼈中⼼可以查看⽤户的信息和使⽤数据，如喜欢、收藏、发布数等。下⽅可以查看⾃⼰发布的视 频，以及喜欢和收藏的视频。点击设置可以修改个⼈信息，更新昵称头像等信息，也可以新增⾃⼰的宠 物信息 。</a:t>
            </a:r>
          </a:p>
        </p:txBody>
      </p:sp>
      <p:pic>
        <p:nvPicPr>
          <p:cNvPr id="3" name="图片 2" descr="image (6)"/>
          <p:cNvPicPr>
            <a:picLocks noChangeAspect="1"/>
          </p:cNvPicPr>
          <p:nvPr/>
        </p:nvPicPr>
        <p:blipFill>
          <a:blip r:embed="rId3"/>
          <a:stretch>
            <a:fillRect/>
          </a:stretch>
        </p:blipFill>
        <p:spPr>
          <a:xfrm>
            <a:off x="2387600" y="2268220"/>
            <a:ext cx="9524365" cy="3310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475360"/>
            <a:ext cx="1524000" cy="1819862"/>
          </a:xfrm>
          <a:prstGeom prst="rect">
            <a:avLst/>
          </a:prstGeom>
        </p:spPr>
      </p:pic>
      <p:grpSp>
        <p:nvGrpSpPr>
          <p:cNvPr id="6" name="组合 5"/>
          <p:cNvGrpSpPr/>
          <p:nvPr/>
        </p:nvGrpSpPr>
        <p:grpSpPr>
          <a:xfrm>
            <a:off x="2285998" y="3568700"/>
            <a:ext cx="7670802" cy="1604243"/>
            <a:chOff x="4878711" y="1795896"/>
            <a:chExt cx="7670802" cy="1604243"/>
          </a:xfrm>
        </p:grpSpPr>
        <p:sp>
          <p:nvSpPr>
            <p:cNvPr id="7" name="矩形 6"/>
            <p:cNvSpPr/>
            <p:nvPr/>
          </p:nvSpPr>
          <p:spPr>
            <a:xfrm>
              <a:off x="4878711" y="301405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技术路线</a:t>
              </a:r>
            </a:p>
          </p:txBody>
        </p:sp>
        <p:sp>
          <p:nvSpPr>
            <p:cNvPr id="9" name="矩形 8"/>
            <p:cNvSpPr/>
            <p:nvPr/>
          </p:nvSpPr>
          <p:spPr>
            <a:xfrm>
              <a:off x="7593125" y="1795896"/>
              <a:ext cx="2241974" cy="56188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03</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5756910" cy="902335"/>
            <a:chOff x="0" y="206306"/>
            <a:chExt cx="6720420" cy="902380"/>
          </a:xfrm>
        </p:grpSpPr>
        <p:grpSp>
          <p:nvGrpSpPr>
            <p:cNvPr id="20" name="组合 19"/>
            <p:cNvGrpSpPr/>
            <p:nvPr/>
          </p:nvGrpSpPr>
          <p:grpSpPr>
            <a:xfrm>
              <a:off x="0" y="206306"/>
              <a:ext cx="6720420" cy="902380"/>
              <a:chOff x="0" y="206306"/>
              <a:chExt cx="6720420" cy="902380"/>
            </a:xfrm>
          </p:grpSpPr>
          <p:sp>
            <p:nvSpPr>
              <p:cNvPr id="23" name="文本框 22"/>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软件架构设计图</a:t>
                </a:r>
              </a:p>
            </p:txBody>
          </p:sp>
          <p:grpSp>
            <p:nvGrpSpPr>
              <p:cNvPr id="24" name="组合 23"/>
              <p:cNvGrpSpPr/>
              <p:nvPr/>
            </p:nvGrpSpPr>
            <p:grpSpPr>
              <a:xfrm>
                <a:off x="0" y="429601"/>
                <a:ext cx="6720420" cy="679085"/>
                <a:chOff x="0" y="429601"/>
                <a:chExt cx="6720420" cy="679085"/>
              </a:xfrm>
            </p:grpSpPr>
            <p:sp>
              <p:nvSpPr>
                <p:cNvPr id="25" name="任意多边形 2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22" name="矩形 21"/>
            <p:cNvSpPr/>
            <p:nvPr/>
          </p:nvSpPr>
          <p:spPr>
            <a:xfrm>
              <a:off x="740032" y="709960"/>
              <a:ext cx="3123820" cy="36831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pic>
        <p:nvPicPr>
          <p:cNvPr id="3" name="图片 2" descr="image"/>
          <p:cNvPicPr>
            <a:picLocks noChangeAspect="1"/>
          </p:cNvPicPr>
          <p:nvPr/>
        </p:nvPicPr>
        <p:blipFill>
          <a:blip r:embed="rId3"/>
          <a:stretch>
            <a:fillRect/>
          </a:stretch>
        </p:blipFill>
        <p:spPr>
          <a:xfrm>
            <a:off x="6095365" y="0"/>
            <a:ext cx="5689600" cy="6858000"/>
          </a:xfrm>
          <a:prstGeom prst="rect">
            <a:avLst/>
          </a:prstGeom>
        </p:spPr>
      </p:pic>
      <p:sp>
        <p:nvSpPr>
          <p:cNvPr id="5" name="文本框 4"/>
          <p:cNvSpPr txBox="1"/>
          <p:nvPr/>
        </p:nvSpPr>
        <p:spPr>
          <a:xfrm>
            <a:off x="346075" y="1617345"/>
            <a:ext cx="4699000" cy="4502785"/>
          </a:xfrm>
          <a:prstGeom prst="rect">
            <a:avLst/>
          </a:prstGeom>
          <a:noFill/>
        </p:spPr>
        <p:txBody>
          <a:bodyPr wrap="square" rtlCol="0" anchor="t">
            <a:noAutofit/>
          </a:bodyPr>
          <a:lstStyle/>
          <a:p>
            <a:pPr indent="457200" fontAlgn="auto">
              <a:lnSpc>
                <a:spcPct val="150000"/>
              </a:lnSpc>
            </a:pPr>
            <a:r>
              <a:rPr lang="zh-CN" altLang="en-US" sz="1600" b="1">
                <a:latin typeface="宋体" panose="02010600030101010101" pitchFamily="2" charset="-122"/>
                <a:ea typeface="宋体" panose="02010600030101010101" pitchFamily="2" charset="-122"/>
                <a:cs typeface="宋体" panose="02010600030101010101" pitchFamily="2" charset="-122"/>
              </a:rPr>
              <a:t>前端通过uniapp提供的开发环境，使用Vue开发，前端UI组件使用开源的uView组件库。开发完成后打包成为H5项目，将前端资源文件传入Nginx的Docker基础镜像，部署在服务器上，由Nginx实现用户对平台前端的访问支持。</a:t>
            </a:r>
          </a:p>
          <a:p>
            <a:pPr fontAlgn="auto">
              <a:lnSpc>
                <a:spcPct val="150000"/>
              </a:lnSpc>
            </a:pPr>
            <a:r>
              <a:rPr lang="zh-CN" altLang="en-US" sz="1600" b="1">
                <a:latin typeface="宋体" panose="02010600030101010101" pitchFamily="2" charset="-122"/>
                <a:ea typeface="宋体" panose="02010600030101010101" pitchFamily="2" charset="-122"/>
                <a:cs typeface="宋体" panose="02010600030101010101" pitchFamily="2" charset="-122"/>
              </a:rPr>
              <a:t>  后端通过SpringBoot框架开发，使用MySQL数据库存储用户数据，ORM框架使用Mybatis执行SQL语句，通过Java对象映射到数据库表，实现增删改查操作。总体上的数据流向即：用户访问前端页面，前端请求后端的RestFul Api接口，后端执行SQL语句返回前端需要的数据。</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739617" y="1309035"/>
            <a:ext cx="4332492" cy="2291559"/>
            <a:chOff x="7325360" y="2384859"/>
            <a:chExt cx="4332492" cy="2291559"/>
          </a:xfrm>
        </p:grpSpPr>
        <p:sp>
          <p:nvSpPr>
            <p:cNvPr id="11" name="矩形 10"/>
            <p:cNvSpPr/>
            <p:nvPr>
              <p:custDataLst>
                <p:tags r:id="rId8"/>
              </p:custDataLst>
            </p:nvPr>
          </p:nvSpPr>
          <p:spPr>
            <a:xfrm>
              <a:off x="7325360" y="2815233"/>
              <a:ext cx="4332492" cy="186118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err="1">
                  <a:solidFill>
                    <a:schemeClr val="tx1">
                      <a:lumMod val="65000"/>
                      <a:lumOff val="35000"/>
                    </a:schemeClr>
                  </a:solidFill>
                  <a:latin typeface="+mj-ea"/>
                  <a:ea typeface="+mj-ea"/>
                </a:rPr>
                <a:t>在“毛孩子”宠物领养平台项目中，我们采用Flyway等数据库版本管理工具，通过编写SQL或XML</a:t>
              </a:r>
              <a:r>
                <a:rPr lang="en-US" altLang="zh-CN" sz="1200" dirty="0">
                  <a:solidFill>
                    <a:schemeClr val="tx1">
                      <a:lumMod val="65000"/>
                      <a:lumOff val="35000"/>
                    </a:schemeClr>
                  </a:solidFill>
                  <a:latin typeface="+mj-ea"/>
                  <a:ea typeface="+mj-ea"/>
                </a:rPr>
                <a:t>/YAML格式的迁移脚本，实现自动化和可追溯的数据库版本控制，确保数据库变更与应用程序代码同步。采用版本号命名、原子性、向后兼容和测试先行的策略，集成到CI/CD流程中，并通过源代码管理和触发机制确保每次部署时自动执行必要的数据库升级，记录变更历史并支持回滚操作，保证数据库与应用程序代码的一致性和系统的稳定性。</a:t>
              </a:r>
            </a:p>
          </p:txBody>
        </p:sp>
        <p:sp>
          <p:nvSpPr>
            <p:cNvPr id="12" name="矩形 11"/>
            <p:cNvSpPr/>
            <p:nvPr>
              <p:custDataLst>
                <p:tags r:id="rId9"/>
              </p:custDataLst>
            </p:nvPr>
          </p:nvSpPr>
          <p:spPr>
            <a:xfrm>
              <a:off x="7325360" y="2384859"/>
              <a:ext cx="2241974"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chemeClr val="tx1">
                      <a:lumMod val="85000"/>
                      <a:lumOff val="15000"/>
                    </a:schemeClr>
                  </a:solidFill>
                  <a:latin typeface="+mj-ea"/>
                  <a:ea typeface="+mj-ea"/>
                </a:rPr>
                <a:t>版本控制</a:t>
              </a:r>
            </a:p>
          </p:txBody>
        </p:sp>
      </p:grpSp>
      <p:grpSp>
        <p:nvGrpSpPr>
          <p:cNvPr id="13" name="组合 12"/>
          <p:cNvGrpSpPr/>
          <p:nvPr>
            <p:custDataLst>
              <p:tags r:id="rId2"/>
            </p:custDataLst>
          </p:nvPr>
        </p:nvGrpSpPr>
        <p:grpSpPr>
          <a:xfrm>
            <a:off x="739164" y="5145769"/>
            <a:ext cx="4332492" cy="1657829"/>
            <a:chOff x="7046595" y="1967664"/>
            <a:chExt cx="4332492" cy="1657829"/>
          </a:xfrm>
        </p:grpSpPr>
        <p:sp>
          <p:nvSpPr>
            <p:cNvPr id="14" name="矩形 13"/>
            <p:cNvSpPr/>
            <p:nvPr>
              <p:custDataLst>
                <p:tags r:id="rId6"/>
              </p:custDataLst>
            </p:nvPr>
          </p:nvSpPr>
          <p:spPr>
            <a:xfrm>
              <a:off x="7046595" y="2428518"/>
              <a:ext cx="4332492" cy="11969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a:solidFill>
                    <a:schemeClr val="tx1">
                      <a:lumMod val="65000"/>
                      <a:lumOff val="35000"/>
                    </a:schemeClr>
                  </a:solidFill>
                  <a:latin typeface="+mj-ea"/>
                  <a:ea typeface="+mj-ea"/>
                </a:rPr>
                <a:t>在本系统中使用了docker作为数据库运行的平台，通过将数据库添加到一个单独的network.同时与前端和反代服务器隔离，实现数据库的安全，利用Docker数据卷保存数据库数据，保障数据可持续部署，同时如果需要分布式的数据库，可以使用Kubernetes进行部署数据库，由于硬件资源不足暂未使用。</a:t>
              </a:r>
            </a:p>
          </p:txBody>
        </p:sp>
        <p:sp>
          <p:nvSpPr>
            <p:cNvPr id="15" name="矩形 14"/>
            <p:cNvSpPr/>
            <p:nvPr>
              <p:custDataLst>
                <p:tags r:id="rId7"/>
              </p:custDataLst>
            </p:nvPr>
          </p:nvSpPr>
          <p:spPr>
            <a:xfrm>
              <a:off x="7188200" y="1967664"/>
              <a:ext cx="2100580" cy="374650"/>
            </a:xfrm>
            <a:prstGeom prst="rect">
              <a:avLst/>
            </a:prstGeom>
          </p:spPr>
          <p:txBody>
            <a:bodyPr wrap="square">
              <a:noAutofit/>
              <a:scene3d>
                <a:camera prst="orthographicFront"/>
                <a:lightRig rig="threePt" dir="t"/>
              </a:scene3d>
              <a:sp3d contourW="12700"/>
            </a:bodyPr>
            <a:lstStyle/>
            <a:p>
              <a:pPr algn="just">
                <a:lnSpc>
                  <a:spcPct val="120000"/>
                </a:lnSpc>
              </a:pPr>
              <a:r>
                <a:rPr lang="zh-CN" altLang="en-US" sz="2000" b="1">
                  <a:solidFill>
                    <a:schemeClr val="tx1">
                      <a:lumMod val="85000"/>
                      <a:lumOff val="15000"/>
                    </a:schemeClr>
                  </a:solidFill>
                  <a:latin typeface="+mj-ea"/>
                  <a:ea typeface="+mj-ea"/>
                  <a:sym typeface="+mn-ea"/>
                </a:rPr>
                <a:t>数据库隔离</a:t>
              </a:r>
            </a:p>
          </p:txBody>
        </p:sp>
      </p:grpSp>
      <p:grpSp>
        <p:nvGrpSpPr>
          <p:cNvPr id="16" name="组合 15"/>
          <p:cNvGrpSpPr/>
          <p:nvPr/>
        </p:nvGrpSpPr>
        <p:grpSpPr>
          <a:xfrm>
            <a:off x="0" y="307906"/>
            <a:ext cx="6720420" cy="902380"/>
            <a:chOff x="0" y="206306"/>
            <a:chExt cx="6720420" cy="902380"/>
          </a:xfrm>
        </p:grpSpPr>
        <p:grpSp>
          <p:nvGrpSpPr>
            <p:cNvPr id="17" name="组合 16"/>
            <p:cNvGrpSpPr/>
            <p:nvPr/>
          </p:nvGrpSpPr>
          <p:grpSpPr>
            <a:xfrm>
              <a:off x="0" y="206306"/>
              <a:ext cx="6720420" cy="902380"/>
              <a:chOff x="0" y="206306"/>
              <a:chExt cx="6720420" cy="902380"/>
            </a:xfrm>
          </p:grpSpPr>
          <p:sp>
            <p:nvSpPr>
              <p:cNvPr id="19" name="文本框 18"/>
              <p:cNvSpPr txBox="1"/>
              <p:nvPr/>
            </p:nvSpPr>
            <p:spPr>
              <a:xfrm>
                <a:off x="740032"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相关技术</a:t>
                </a:r>
              </a:p>
            </p:txBody>
          </p:sp>
          <p:grpSp>
            <p:nvGrpSpPr>
              <p:cNvPr id="20" name="组合 19"/>
              <p:cNvGrpSpPr/>
              <p:nvPr/>
            </p:nvGrpSpPr>
            <p:grpSpPr>
              <a:xfrm>
                <a:off x="0" y="429601"/>
                <a:ext cx="6720420" cy="679085"/>
                <a:chOff x="0" y="429601"/>
                <a:chExt cx="6720420" cy="679085"/>
              </a:xfrm>
            </p:grpSpPr>
            <p:sp>
              <p:nvSpPr>
                <p:cNvPr id="21" name="任意多边形 20"/>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18" name="矩形 17"/>
            <p:cNvSpPr/>
            <p:nvPr/>
          </p:nvSpPr>
          <p:spPr>
            <a:xfrm>
              <a:off x="740032" y="709960"/>
              <a:ext cx="3123820" cy="2308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pic>
        <p:nvPicPr>
          <p:cNvPr id="4" name="图片 3" descr="image (1)"/>
          <p:cNvPicPr>
            <a:picLocks noChangeAspect="1"/>
          </p:cNvPicPr>
          <p:nvPr/>
        </p:nvPicPr>
        <p:blipFill>
          <a:blip r:embed="rId12"/>
          <a:stretch>
            <a:fillRect/>
          </a:stretch>
        </p:blipFill>
        <p:spPr>
          <a:xfrm>
            <a:off x="5113020" y="1118235"/>
            <a:ext cx="6491605" cy="2804795"/>
          </a:xfrm>
          <a:prstGeom prst="rect">
            <a:avLst/>
          </a:prstGeom>
        </p:spPr>
      </p:pic>
      <p:grpSp>
        <p:nvGrpSpPr>
          <p:cNvPr id="5" name="组合 4"/>
          <p:cNvGrpSpPr/>
          <p:nvPr>
            <p:custDataLst>
              <p:tags r:id="rId3"/>
            </p:custDataLst>
          </p:nvPr>
        </p:nvGrpSpPr>
        <p:grpSpPr>
          <a:xfrm>
            <a:off x="780439" y="3487784"/>
            <a:ext cx="4332492" cy="1657829"/>
            <a:chOff x="7046595" y="1967664"/>
            <a:chExt cx="4332492" cy="1657829"/>
          </a:xfrm>
        </p:grpSpPr>
        <p:sp>
          <p:nvSpPr>
            <p:cNvPr id="6" name="矩形 5"/>
            <p:cNvSpPr/>
            <p:nvPr>
              <p:custDataLst>
                <p:tags r:id="rId4"/>
              </p:custDataLst>
            </p:nvPr>
          </p:nvSpPr>
          <p:spPr>
            <a:xfrm>
              <a:off x="7046595" y="2428518"/>
              <a:ext cx="4332492" cy="11969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a:solidFill>
                    <a:schemeClr val="tx1">
                      <a:lumMod val="65000"/>
                      <a:lumOff val="35000"/>
                    </a:schemeClr>
                  </a:solidFill>
                  <a:latin typeface="+mj-ea"/>
                  <a:ea typeface="+mj-ea"/>
                </a:rPr>
                <a:t>在Springboot项目中引入Mybatis，作为与数据库交互的ORM框架。通过使用Mybatis可以将Java实体类和MySQL数据库中的表一一对应起来。在项目中定义接口，实现@Mapper注解即可编写相关数据库查询、修改、删除、等方法。</a:t>
              </a:r>
            </a:p>
          </p:txBody>
        </p:sp>
        <p:sp>
          <p:nvSpPr>
            <p:cNvPr id="7" name="矩形 6"/>
            <p:cNvSpPr/>
            <p:nvPr>
              <p:custDataLst>
                <p:tags r:id="rId5"/>
              </p:custDataLst>
            </p:nvPr>
          </p:nvSpPr>
          <p:spPr>
            <a:xfrm>
              <a:off x="7046595" y="1967664"/>
              <a:ext cx="2241974"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a:solidFill>
                    <a:schemeClr val="tx1">
                      <a:lumMod val="85000"/>
                      <a:lumOff val="15000"/>
                    </a:schemeClr>
                  </a:solidFill>
                  <a:latin typeface="+mj-ea"/>
                  <a:ea typeface="+mj-ea"/>
                </a:rPr>
                <a:t>ORM</a:t>
              </a:r>
            </a:p>
          </p:txBody>
        </p:sp>
      </p:grpSp>
      <p:pic>
        <p:nvPicPr>
          <p:cNvPr id="8" name="图片 7" descr="image (2)"/>
          <p:cNvPicPr>
            <a:picLocks noChangeAspect="1"/>
          </p:cNvPicPr>
          <p:nvPr/>
        </p:nvPicPr>
        <p:blipFill>
          <a:blip r:embed="rId13"/>
          <a:stretch>
            <a:fillRect/>
          </a:stretch>
        </p:blipFill>
        <p:spPr>
          <a:xfrm>
            <a:off x="5173345" y="3982085"/>
            <a:ext cx="6504940" cy="2675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3236797" y="2038182"/>
            <a:ext cx="3101975" cy="2266950"/>
            <a:chOff x="7325360" y="2384859"/>
            <a:chExt cx="3101975" cy="2266950"/>
          </a:xfrm>
        </p:grpSpPr>
        <p:sp>
          <p:nvSpPr>
            <p:cNvPr id="9" name="矩形 8"/>
            <p:cNvSpPr/>
            <p:nvPr>
              <p:custDataLst>
                <p:tags r:id="rId11"/>
              </p:custDataLst>
            </p:nvPr>
          </p:nvSpPr>
          <p:spPr>
            <a:xfrm>
              <a:off x="7325360" y="2737284"/>
              <a:ext cx="3101975" cy="191452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ea typeface="+mj-ea"/>
                </a:rPr>
                <a:t>个人中心接口，需要支持用户的登录和注册。支持拉取和修改用户的个人信息等等。主要包括：登录接口、注册接口，修改用户头像昵称等个人信息，获取个人信息，新增宠物、拉取宠物列表等。与宠物领养接口数据联动，宠物领养后会被添加进入用户的宠物列表。</a:t>
              </a:r>
            </a:p>
            <a:p>
              <a:pPr algn="just">
                <a:lnSpc>
                  <a:spcPct val="120000"/>
                </a:lnSpc>
              </a:pPr>
              <a:r>
                <a:rPr lang="en-US" altLang="zh-CN" sz="1100">
                  <a:solidFill>
                    <a:schemeClr val="tx1">
                      <a:lumMod val="65000"/>
                      <a:lumOff val="35000"/>
                    </a:schemeClr>
                  </a:solidFill>
                  <a:ea typeface="+mj-ea"/>
                </a:rPr>
                <a:t>除了首页的领养列表，动态列表，其他接口都要求用户鉴权，即在调用API的时候需要携带用户JWT token。</a:t>
              </a:r>
            </a:p>
          </p:txBody>
        </p:sp>
        <p:sp>
          <p:nvSpPr>
            <p:cNvPr id="10" name="矩形 9"/>
            <p:cNvSpPr/>
            <p:nvPr>
              <p:custDataLst>
                <p:tags r:id="rId12"/>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ea typeface="+mj-ea"/>
                </a:rPr>
                <a:t>概述</a:t>
              </a:r>
            </a:p>
          </p:txBody>
        </p:sp>
      </p:grpSp>
      <p:grpSp>
        <p:nvGrpSpPr>
          <p:cNvPr id="11" name="组合 10"/>
          <p:cNvGrpSpPr/>
          <p:nvPr>
            <p:custDataLst>
              <p:tags r:id="rId2"/>
            </p:custDataLst>
          </p:nvPr>
        </p:nvGrpSpPr>
        <p:grpSpPr>
          <a:xfrm>
            <a:off x="3328872" y="4305222"/>
            <a:ext cx="3029585" cy="2266950"/>
            <a:chOff x="7325360" y="2384859"/>
            <a:chExt cx="3029585" cy="2266950"/>
          </a:xfrm>
        </p:grpSpPr>
        <p:sp>
          <p:nvSpPr>
            <p:cNvPr id="12" name="矩形 11"/>
            <p:cNvSpPr/>
            <p:nvPr>
              <p:custDataLst>
                <p:tags r:id="rId9"/>
              </p:custDataLst>
            </p:nvPr>
          </p:nvSpPr>
          <p:spPr>
            <a:xfrm>
              <a:off x="7325360" y="2737284"/>
              <a:ext cx="3029585" cy="191452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ea typeface="+mj-ea"/>
                </a:rPr>
                <a:t>动态模块包含多个POST接口，一般是针对动态的，另一半是针对动态的评论的。其中实现了新增动态、点赞动态、收藏动态等，用户点赞或收藏动态后会在用户中心页面出现，数据联动。</a:t>
              </a:r>
            </a:p>
            <a:p>
              <a:pPr algn="just">
                <a:lnSpc>
                  <a:spcPct val="120000"/>
                </a:lnSpc>
              </a:pPr>
              <a:r>
                <a:rPr lang="en-US" altLang="zh-CN" sz="1100">
                  <a:solidFill>
                    <a:schemeClr val="tx1">
                      <a:lumMod val="65000"/>
                      <a:lumOff val="35000"/>
                    </a:schemeClr>
                  </a:solidFill>
                  <a:ea typeface="+mj-ea"/>
                </a:rPr>
                <a:t>针对评论的有对动态发布一级评论、对评论发布二级评论、用户点赞评论、删除评论等。剩下的就是必要的，两个GET接口，用于拉取动态列表和评论列表。</a:t>
              </a:r>
            </a:p>
          </p:txBody>
        </p:sp>
        <p:sp>
          <p:nvSpPr>
            <p:cNvPr id="13" name="矩形 12"/>
            <p:cNvSpPr/>
            <p:nvPr>
              <p:custDataLst>
                <p:tags r:id="rId10"/>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ea typeface="+mj-ea"/>
                </a:rPr>
                <a:t>动态模块</a:t>
              </a:r>
            </a:p>
          </p:txBody>
        </p:sp>
      </p:grpSp>
      <p:grpSp>
        <p:nvGrpSpPr>
          <p:cNvPr id="14" name="组合 13"/>
          <p:cNvGrpSpPr/>
          <p:nvPr>
            <p:custDataLst>
              <p:tags r:id="rId3"/>
            </p:custDataLst>
          </p:nvPr>
        </p:nvGrpSpPr>
        <p:grpSpPr>
          <a:xfrm>
            <a:off x="8552295" y="2186137"/>
            <a:ext cx="2513128" cy="1456889"/>
            <a:chOff x="7325360" y="2384859"/>
            <a:chExt cx="2513128" cy="1456889"/>
          </a:xfrm>
        </p:grpSpPr>
        <p:sp>
          <p:nvSpPr>
            <p:cNvPr id="15" name="矩形 14"/>
            <p:cNvSpPr/>
            <p:nvPr>
              <p:custDataLst>
                <p:tags r:id="rId7"/>
              </p:custDataLst>
            </p:nvPr>
          </p:nvSpPr>
          <p:spPr>
            <a:xfrm>
              <a:off x="7325360" y="2737483"/>
              <a:ext cx="2513128" cy="110426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ea typeface="+mj-ea"/>
                </a:rPr>
                <a:t>首页宠物领养模块包含五个接口。其中三个Get接口分别用于拉取用户的宠物领养列表，根据用户条件查询领养信息等。一个POST接口用于发布宠物领养信息</a:t>
              </a:r>
            </a:p>
          </p:txBody>
        </p:sp>
        <p:sp>
          <p:nvSpPr>
            <p:cNvPr id="16" name="矩形 15"/>
            <p:cNvSpPr/>
            <p:nvPr>
              <p:custDataLst>
                <p:tags r:id="rId8"/>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ea typeface="+mj-ea"/>
                </a:rPr>
                <a:t>首页（领养模块）</a:t>
              </a:r>
            </a:p>
          </p:txBody>
        </p:sp>
      </p:grpSp>
      <p:grpSp>
        <p:nvGrpSpPr>
          <p:cNvPr id="17" name="组合 16"/>
          <p:cNvGrpSpPr/>
          <p:nvPr>
            <p:custDataLst>
              <p:tags r:id="rId4"/>
            </p:custDataLst>
          </p:nvPr>
        </p:nvGrpSpPr>
        <p:grpSpPr>
          <a:xfrm>
            <a:off x="8552295" y="4305222"/>
            <a:ext cx="3492500" cy="2064385"/>
            <a:chOff x="7325360" y="2384859"/>
            <a:chExt cx="3492500" cy="2064385"/>
          </a:xfrm>
        </p:grpSpPr>
        <p:sp>
          <p:nvSpPr>
            <p:cNvPr id="18" name="矩形 17"/>
            <p:cNvSpPr/>
            <p:nvPr>
              <p:custDataLst>
                <p:tags r:id="rId5"/>
              </p:custDataLst>
            </p:nvPr>
          </p:nvSpPr>
          <p:spPr>
            <a:xfrm>
              <a:off x="7325360" y="2737284"/>
              <a:ext cx="3492500" cy="171196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ea typeface="+mj-ea"/>
                </a:rPr>
                <a:t>个人中心模块包含的接口数量较多。基本分为三部分：登录注册、修改用户个人信息和用户动态三部分。登陆注册包含两个POST接口，分别实现登录和注册，为用户签发token。</a:t>
              </a:r>
            </a:p>
            <a:p>
              <a:pPr algn="just">
                <a:lnSpc>
                  <a:spcPct val="120000"/>
                </a:lnSpc>
              </a:pPr>
              <a:r>
                <a:rPr lang="en-US" altLang="zh-CN" sz="1100">
                  <a:solidFill>
                    <a:schemeClr val="tx1">
                      <a:lumMod val="65000"/>
                      <a:lumOff val="35000"/>
                    </a:schemeClr>
                  </a:solidFill>
                  <a:ea typeface="+mj-ea"/>
                </a:rPr>
                <a:t>修改个人信息支持，修改头像、昵称、住址等基本信息。除此之外与用户关联的宠物列表、新增宠物等也需要支持。用户动态方面，提供了三个接口用于拉取用户的发布列表、点赞列表和收藏夹列表三个列表。</a:t>
              </a:r>
            </a:p>
          </p:txBody>
        </p:sp>
        <p:sp>
          <p:nvSpPr>
            <p:cNvPr id="19" name="矩形 18"/>
            <p:cNvSpPr/>
            <p:nvPr>
              <p:custDataLst>
                <p:tags r:id="rId6"/>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ea typeface="+mj-ea"/>
                </a:rPr>
                <a:t>个人中心模块</a:t>
              </a:r>
            </a:p>
          </p:txBody>
        </p:sp>
      </p:grpSp>
      <p:grpSp>
        <p:nvGrpSpPr>
          <p:cNvPr id="23" name="组合 22"/>
          <p:cNvGrpSpPr/>
          <p:nvPr/>
        </p:nvGrpSpPr>
        <p:grpSpPr>
          <a:xfrm>
            <a:off x="0" y="307906"/>
            <a:ext cx="6720420" cy="902380"/>
            <a:chOff x="0" y="206306"/>
            <a:chExt cx="6720420" cy="902380"/>
          </a:xfrm>
        </p:grpSpPr>
        <p:grpSp>
          <p:nvGrpSpPr>
            <p:cNvPr id="25" name="组合 24"/>
            <p:cNvGrpSpPr/>
            <p:nvPr/>
          </p:nvGrpSpPr>
          <p:grpSpPr>
            <a:xfrm>
              <a:off x="0" y="206306"/>
              <a:ext cx="6720420" cy="902380"/>
              <a:chOff x="0" y="206306"/>
              <a:chExt cx="6720420" cy="902380"/>
            </a:xfrm>
          </p:grpSpPr>
          <p:sp>
            <p:nvSpPr>
              <p:cNvPr id="27" name="文本框 26"/>
              <p:cNvSpPr txBox="1"/>
              <p:nvPr/>
            </p:nvSpPr>
            <p:spPr>
              <a:xfrm>
                <a:off x="740032"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chemeClr val="tx1">
                        <a:lumMod val="85000"/>
                        <a:lumOff val="15000"/>
                      </a:schemeClr>
                    </a:solidFill>
                    <a:effectLst/>
                    <a:uLnTx/>
                    <a:uFillTx/>
                    <a:latin typeface="+mj-ea"/>
                    <a:ea typeface="+mj-ea"/>
                  </a:rPr>
                  <a:t>API</a:t>
                </a: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设计</a:t>
                </a:r>
              </a:p>
            </p:txBody>
          </p:sp>
          <p:grpSp>
            <p:nvGrpSpPr>
              <p:cNvPr id="28" name="组合 27"/>
              <p:cNvGrpSpPr/>
              <p:nvPr/>
            </p:nvGrpSpPr>
            <p:grpSpPr>
              <a:xfrm>
                <a:off x="0" y="429601"/>
                <a:ext cx="6720420" cy="679085"/>
                <a:chOff x="0" y="429601"/>
                <a:chExt cx="6720420" cy="679085"/>
              </a:xfrm>
            </p:grpSpPr>
            <p:sp>
              <p:nvSpPr>
                <p:cNvPr id="33" name="任意多边形 3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26" name="矩形 25"/>
            <p:cNvSpPr/>
            <p:nvPr/>
          </p:nvSpPr>
          <p:spPr>
            <a:xfrm>
              <a:off x="740032" y="709960"/>
              <a:ext cx="3123820" cy="2308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pic>
        <p:nvPicPr>
          <p:cNvPr id="7" name="图片 6" descr="image"/>
          <p:cNvPicPr>
            <a:picLocks noChangeAspect="1"/>
          </p:cNvPicPr>
          <p:nvPr/>
        </p:nvPicPr>
        <p:blipFill>
          <a:blip r:embed="rId15"/>
          <a:stretch>
            <a:fillRect/>
          </a:stretch>
        </p:blipFill>
        <p:spPr>
          <a:xfrm>
            <a:off x="810260" y="1386205"/>
            <a:ext cx="2089150" cy="2406650"/>
          </a:xfrm>
          <a:prstGeom prst="rect">
            <a:avLst/>
          </a:prstGeom>
        </p:spPr>
      </p:pic>
      <p:pic>
        <p:nvPicPr>
          <p:cNvPr id="21" name="图片 20" descr="image (1)"/>
          <p:cNvPicPr>
            <a:picLocks noChangeAspect="1"/>
          </p:cNvPicPr>
          <p:nvPr/>
        </p:nvPicPr>
        <p:blipFill>
          <a:blip r:embed="rId16"/>
          <a:stretch>
            <a:fillRect/>
          </a:stretch>
        </p:blipFill>
        <p:spPr>
          <a:xfrm>
            <a:off x="6486525" y="1634957"/>
            <a:ext cx="2012950" cy="1511300"/>
          </a:xfrm>
          <a:prstGeom prst="rect">
            <a:avLst/>
          </a:prstGeom>
        </p:spPr>
      </p:pic>
      <p:pic>
        <p:nvPicPr>
          <p:cNvPr id="24" name="图片 23" descr="image (2)"/>
          <p:cNvPicPr>
            <a:picLocks noChangeAspect="1"/>
          </p:cNvPicPr>
          <p:nvPr/>
        </p:nvPicPr>
        <p:blipFill>
          <a:blip r:embed="rId17"/>
          <a:stretch>
            <a:fillRect/>
          </a:stretch>
        </p:blipFill>
        <p:spPr>
          <a:xfrm>
            <a:off x="1149350" y="4136390"/>
            <a:ext cx="1892300" cy="2387600"/>
          </a:xfrm>
          <a:prstGeom prst="rect">
            <a:avLst/>
          </a:prstGeom>
        </p:spPr>
      </p:pic>
      <p:pic>
        <p:nvPicPr>
          <p:cNvPr id="36" name="图片 35" descr="image (3)"/>
          <p:cNvPicPr>
            <a:picLocks noChangeAspect="1"/>
          </p:cNvPicPr>
          <p:nvPr/>
        </p:nvPicPr>
        <p:blipFill>
          <a:blip r:embed="rId18"/>
          <a:stretch>
            <a:fillRect/>
          </a:stretch>
        </p:blipFill>
        <p:spPr>
          <a:xfrm>
            <a:off x="6645275" y="3408680"/>
            <a:ext cx="1854200" cy="33909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ppt_x</p:attrName>
                                        </p:attrNameLst>
                                      </p:cBhvr>
                                      <p:tavLst>
                                        <p:tav tm="0">
                                          <p:val>
                                            <p:strVal val="#ppt_x-#ppt_w*1.125000"/>
                                          </p:val>
                                        </p:tav>
                                        <p:tav tm="100000">
                                          <p:val>
                                            <p:strVal val="#ppt_x"/>
                                          </p:val>
                                        </p:tav>
                                      </p:tavLst>
                                    </p:anim>
                                    <p:animEffect transition="in" filter="wipe(righ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307975"/>
            <a:ext cx="4194810" cy="902335"/>
            <a:chOff x="0" y="206306"/>
            <a:chExt cx="6720420" cy="902380"/>
          </a:xfrm>
        </p:grpSpPr>
        <p:sp>
          <p:nvSpPr>
            <p:cNvPr id="23" name="文本框 22"/>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数据库设计</a:t>
              </a:r>
            </a:p>
          </p:txBody>
        </p:sp>
        <p:grpSp>
          <p:nvGrpSpPr>
            <p:cNvPr id="24" name="组合 23"/>
            <p:cNvGrpSpPr/>
            <p:nvPr/>
          </p:nvGrpSpPr>
          <p:grpSpPr>
            <a:xfrm>
              <a:off x="0" y="429601"/>
              <a:ext cx="6720420" cy="679085"/>
              <a:chOff x="0" y="429601"/>
              <a:chExt cx="6720420" cy="679085"/>
            </a:xfrm>
          </p:grpSpPr>
          <p:sp>
            <p:nvSpPr>
              <p:cNvPr id="25" name="任意多边形 2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5" name="图片 4"/>
          <p:cNvPicPr>
            <a:picLocks noChangeAspect="1"/>
          </p:cNvPicPr>
          <p:nvPr/>
        </p:nvPicPr>
        <p:blipFill>
          <a:blip r:embed="rId3"/>
          <a:stretch>
            <a:fillRect/>
          </a:stretch>
        </p:blipFill>
        <p:spPr>
          <a:xfrm>
            <a:off x="4533265" y="891540"/>
            <a:ext cx="7140575" cy="5398135"/>
          </a:xfrm>
          <a:prstGeom prst="rect">
            <a:avLst/>
          </a:prstGeom>
        </p:spPr>
      </p:pic>
      <p:sp>
        <p:nvSpPr>
          <p:cNvPr id="7" name="文本框 6"/>
          <p:cNvSpPr txBox="1"/>
          <p:nvPr/>
        </p:nvSpPr>
        <p:spPr>
          <a:xfrm>
            <a:off x="266700" y="1226820"/>
            <a:ext cx="4064000" cy="5631180"/>
          </a:xfrm>
          <a:prstGeom prst="rect">
            <a:avLst/>
          </a:prstGeom>
          <a:noFill/>
        </p:spPr>
        <p:txBody>
          <a:bodyPr wrap="square" rtlCol="0">
            <a:spAutoFit/>
          </a:bodyPr>
          <a:lstStyle/>
          <a:p>
            <a:pPr indent="0" fontAlgn="auto">
              <a:lnSpc>
                <a:spcPct val="150000"/>
              </a:lnSpc>
            </a:pPr>
            <a:r>
              <a:rPr lang="zh-CN" altLang="en-US" sz="1600">
                <a:latin typeface="宋体" panose="02010600030101010101" pitchFamily="2" charset="-122"/>
                <a:ea typeface="宋体" panose="02010600030101010101" pitchFamily="2" charset="-122"/>
                <a:cs typeface="宋体" panose="02010600030101010101" pitchFamily="2" charset="-122"/>
              </a:rPr>
              <a:t>在本系统中，需要持久化的数据包括用户信息（用户名、密码、邮箱等）、宠物信息（宠物名称、种类、性别等）、宠物动态（动态内容、发布时间等）、领养信息（宠物信息、发布时间等）、问题与回答（问题内容、回答内容等）。需要缓存的数据主要包括热门宠物动态、推荐博主及其宠物、搜索结果等，以提高系统的响应速度和用户体验。考虑到系统的复杂性和需要处理的大量结构化数据，使用关系型数据库（RDBMS）是合理的选择。MySQL是一种成熟、稳定且性能良好的关系型数据库管理系统，适用于大多数中小型应用。MySQL具有成熟稳定、性能良好、开源免费、社区支持等优点，所以使用mysql作为项目数据库</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5"/>
          <a:stretch>
            <a:fillRect/>
          </a:stretch>
        </p:blipFill>
        <p:spPr>
          <a:xfrm>
            <a:off x="1415900" y="1574800"/>
            <a:ext cx="1150370" cy="920750"/>
          </a:xfrm>
          <a:prstGeom prst="rect">
            <a:avLst/>
          </a:prstGeom>
        </p:spPr>
      </p:pic>
      <p:pic>
        <p:nvPicPr>
          <p:cNvPr id="3" name="图片 2"/>
          <p:cNvPicPr>
            <a:picLocks noChangeAspect="1"/>
          </p:cNvPicPr>
          <p:nvPr>
            <p:custDataLst>
              <p:tags r:id="rId2"/>
            </p:custDataLst>
          </p:nvPr>
        </p:nvPicPr>
        <p:blipFill>
          <a:blip r:embed="rId15"/>
          <a:stretch>
            <a:fillRect/>
          </a:stretch>
        </p:blipFill>
        <p:spPr>
          <a:xfrm>
            <a:off x="1415900" y="3340100"/>
            <a:ext cx="1150370" cy="920750"/>
          </a:xfrm>
          <a:prstGeom prst="rect">
            <a:avLst/>
          </a:prstGeom>
        </p:spPr>
      </p:pic>
      <p:pic>
        <p:nvPicPr>
          <p:cNvPr id="4" name="图片 3"/>
          <p:cNvPicPr>
            <a:picLocks noChangeAspect="1"/>
          </p:cNvPicPr>
          <p:nvPr>
            <p:custDataLst>
              <p:tags r:id="rId3"/>
            </p:custDataLst>
          </p:nvPr>
        </p:nvPicPr>
        <p:blipFill>
          <a:blip r:embed="rId15"/>
          <a:stretch>
            <a:fillRect/>
          </a:stretch>
        </p:blipFill>
        <p:spPr>
          <a:xfrm>
            <a:off x="6470500" y="1574800"/>
            <a:ext cx="1150370" cy="920750"/>
          </a:xfrm>
          <a:prstGeom prst="rect">
            <a:avLst/>
          </a:prstGeom>
        </p:spPr>
      </p:pic>
      <p:pic>
        <p:nvPicPr>
          <p:cNvPr id="5" name="图片 4"/>
          <p:cNvPicPr>
            <a:picLocks noChangeAspect="1"/>
          </p:cNvPicPr>
          <p:nvPr>
            <p:custDataLst>
              <p:tags r:id="rId4"/>
            </p:custDataLst>
          </p:nvPr>
        </p:nvPicPr>
        <p:blipFill>
          <a:blip r:embed="rId15"/>
          <a:stretch>
            <a:fillRect/>
          </a:stretch>
        </p:blipFill>
        <p:spPr>
          <a:xfrm>
            <a:off x="6470500" y="3340100"/>
            <a:ext cx="1150370" cy="920750"/>
          </a:xfrm>
          <a:prstGeom prst="rect">
            <a:avLst/>
          </a:prstGeom>
        </p:spPr>
      </p:pic>
      <p:sp>
        <p:nvSpPr>
          <p:cNvPr id="10" name="文本框 9"/>
          <p:cNvSpPr txBox="1"/>
          <p:nvPr>
            <p:custDataLst>
              <p:tags r:id="rId5"/>
            </p:custDataLst>
          </p:nvPr>
        </p:nvSpPr>
        <p:spPr>
          <a:xfrm>
            <a:off x="2806700" y="167132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tx1">
                    <a:lumMod val="85000"/>
                    <a:lumOff val="15000"/>
                  </a:schemeClr>
                </a:solidFill>
                <a:ea typeface="+mj-ea"/>
              </a:rPr>
              <a:t>项目概述</a:t>
            </a:r>
          </a:p>
        </p:txBody>
      </p:sp>
      <p:sp>
        <p:nvSpPr>
          <p:cNvPr id="14" name="文本框 13"/>
          <p:cNvSpPr txBox="1"/>
          <p:nvPr>
            <p:custDataLst>
              <p:tags r:id="rId6"/>
            </p:custDataLst>
          </p:nvPr>
        </p:nvSpPr>
        <p:spPr>
          <a:xfrm>
            <a:off x="2806700" y="343662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tx1">
                    <a:lumMod val="85000"/>
                    <a:lumOff val="15000"/>
                  </a:schemeClr>
                </a:solidFill>
                <a:ea typeface="+mj-ea"/>
              </a:rPr>
              <a:t>技术路线</a:t>
            </a:r>
          </a:p>
        </p:txBody>
      </p:sp>
      <p:sp>
        <p:nvSpPr>
          <p:cNvPr id="17" name="文本框 16"/>
          <p:cNvSpPr txBox="1"/>
          <p:nvPr>
            <p:custDataLst>
              <p:tags r:id="rId7"/>
            </p:custDataLst>
          </p:nvPr>
        </p:nvSpPr>
        <p:spPr>
          <a:xfrm>
            <a:off x="7874000" y="1671320"/>
            <a:ext cx="2316480" cy="52197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tx1">
                    <a:lumMod val="85000"/>
                    <a:lumOff val="15000"/>
                  </a:schemeClr>
                </a:solidFill>
                <a:ea typeface="+mj-ea"/>
              </a:rPr>
              <a:t>界面原型设计</a:t>
            </a:r>
          </a:p>
        </p:txBody>
      </p:sp>
      <p:sp>
        <p:nvSpPr>
          <p:cNvPr id="20" name="文本框 19"/>
          <p:cNvSpPr txBox="1"/>
          <p:nvPr>
            <p:custDataLst>
              <p:tags r:id="rId8"/>
            </p:custDataLst>
          </p:nvPr>
        </p:nvSpPr>
        <p:spPr>
          <a:xfrm>
            <a:off x="7874000" y="343662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tx1">
                    <a:lumMod val="85000"/>
                    <a:lumOff val="15000"/>
                  </a:schemeClr>
                </a:solidFill>
                <a:ea typeface="+mj-ea"/>
              </a:rPr>
              <a:t>系统测试</a:t>
            </a:r>
          </a:p>
        </p:txBody>
      </p:sp>
      <p:grpSp>
        <p:nvGrpSpPr>
          <p:cNvPr id="22" name="组合 21"/>
          <p:cNvGrpSpPr/>
          <p:nvPr/>
        </p:nvGrpSpPr>
        <p:grpSpPr>
          <a:xfrm>
            <a:off x="0" y="307975"/>
            <a:ext cx="6720205" cy="902335"/>
            <a:chOff x="0" y="206306"/>
            <a:chExt cx="6720420" cy="902380"/>
          </a:xfrm>
        </p:grpSpPr>
        <p:sp>
          <p:nvSpPr>
            <p:cNvPr id="24" name="文本框 23"/>
            <p:cNvSpPr txBox="1"/>
            <p:nvPr/>
          </p:nvSpPr>
          <p:spPr>
            <a:xfrm>
              <a:off x="740032" y="206306"/>
              <a:ext cx="4509386" cy="58477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chemeClr val="tx1">
                      <a:lumMod val="85000"/>
                      <a:lumOff val="15000"/>
                    </a:schemeClr>
                  </a:solidFill>
                  <a:effectLst/>
                  <a:uLnTx/>
                  <a:uFillTx/>
                  <a:latin typeface="+mj-ea"/>
                  <a:ea typeface="+mj-ea"/>
                </a:rPr>
                <a:t>CONTENTS</a:t>
              </a:r>
              <a:endPar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endParaRPr>
            </a:p>
          </p:txBody>
        </p:sp>
        <p:grpSp>
          <p:nvGrpSpPr>
            <p:cNvPr id="25" name="组合 24"/>
            <p:cNvGrpSpPr/>
            <p:nvPr/>
          </p:nvGrpSpPr>
          <p:grpSpPr>
            <a:xfrm>
              <a:off x="0" y="429601"/>
              <a:ext cx="6720420" cy="679085"/>
              <a:chOff x="0" y="429601"/>
              <a:chExt cx="6720420" cy="679085"/>
            </a:xfrm>
          </p:grpSpPr>
          <p:sp>
            <p:nvSpPr>
              <p:cNvPr id="26" name="任意多边形 25"/>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6" name="图片 5"/>
          <p:cNvPicPr>
            <a:picLocks noChangeAspect="1"/>
          </p:cNvPicPr>
          <p:nvPr>
            <p:custDataLst>
              <p:tags r:id="rId9"/>
            </p:custDataLst>
          </p:nvPr>
        </p:nvPicPr>
        <p:blipFill>
          <a:blip r:embed="rId15"/>
          <a:stretch>
            <a:fillRect/>
          </a:stretch>
        </p:blipFill>
        <p:spPr>
          <a:xfrm>
            <a:off x="1415900" y="4749800"/>
            <a:ext cx="1150370" cy="920750"/>
          </a:xfrm>
          <a:prstGeom prst="rect">
            <a:avLst/>
          </a:prstGeom>
        </p:spPr>
      </p:pic>
      <p:pic>
        <p:nvPicPr>
          <p:cNvPr id="7" name="图片 6"/>
          <p:cNvPicPr>
            <a:picLocks noChangeAspect="1"/>
          </p:cNvPicPr>
          <p:nvPr>
            <p:custDataLst>
              <p:tags r:id="rId10"/>
            </p:custDataLst>
          </p:nvPr>
        </p:nvPicPr>
        <p:blipFill>
          <a:blip r:embed="rId15"/>
          <a:stretch>
            <a:fillRect/>
          </a:stretch>
        </p:blipFill>
        <p:spPr>
          <a:xfrm>
            <a:off x="6470500" y="4749800"/>
            <a:ext cx="1150370" cy="920750"/>
          </a:xfrm>
          <a:prstGeom prst="rect">
            <a:avLst/>
          </a:prstGeom>
        </p:spPr>
      </p:pic>
      <p:sp>
        <p:nvSpPr>
          <p:cNvPr id="8" name="文本框 7"/>
          <p:cNvSpPr txBox="1"/>
          <p:nvPr>
            <p:custDataLst>
              <p:tags r:id="rId11"/>
            </p:custDataLst>
          </p:nvPr>
        </p:nvSpPr>
        <p:spPr>
          <a:xfrm>
            <a:off x="2806700" y="484632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a:solidFill>
                  <a:schemeClr val="tx1">
                    <a:lumMod val="85000"/>
                    <a:lumOff val="15000"/>
                  </a:schemeClr>
                </a:solidFill>
                <a:ea typeface="+mj-ea"/>
              </a:rPr>
              <a:t>系统部署</a:t>
            </a:r>
          </a:p>
        </p:txBody>
      </p:sp>
      <p:sp>
        <p:nvSpPr>
          <p:cNvPr id="9" name="文本框 8"/>
          <p:cNvSpPr txBox="1"/>
          <p:nvPr>
            <p:custDataLst>
              <p:tags r:id="rId12"/>
            </p:custDataLst>
          </p:nvPr>
        </p:nvSpPr>
        <p:spPr>
          <a:xfrm>
            <a:off x="7874000" y="484632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85000"/>
                    <a:lumOff val="15000"/>
                  </a:schemeClr>
                </a:solidFill>
                <a:ea typeface="+mj-ea"/>
              </a:rPr>
              <a:t>功能展示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84049" y="1310052"/>
            <a:ext cx="5101590" cy="755015"/>
            <a:chOff x="7282179" y="2384703"/>
            <a:chExt cx="5101590" cy="755015"/>
          </a:xfrm>
        </p:grpSpPr>
        <p:sp>
          <p:nvSpPr>
            <p:cNvPr id="7" name="矩形 6"/>
            <p:cNvSpPr/>
            <p:nvPr/>
          </p:nvSpPr>
          <p:spPr>
            <a:xfrm>
              <a:off x="7282179" y="2384703"/>
              <a:ext cx="5101590" cy="75501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a:solidFill>
                    <a:schemeClr val="tx1">
                      <a:lumMod val="65000"/>
                      <a:lumOff val="35000"/>
                    </a:schemeClr>
                  </a:solidFill>
                  <a:latin typeface="+mj-ea"/>
                  <a:ea typeface="+mj-ea"/>
                </a:rPr>
                <a:t>首先介绍各部分代码主要功能。.github文件夹中存放用于GitHub Action自动化部署需要的yml配置文件。log文件夹中存放数据库的结构设计sql文件。log文件夹中存放记录控制台日志输出的日志文件。</a:t>
              </a:r>
            </a:p>
          </p:txBody>
        </p:sp>
        <p:sp>
          <p:nvSpPr>
            <p:cNvPr id="8" name="矩形 7"/>
            <p:cNvSpPr/>
            <p:nvPr/>
          </p:nvSpPr>
          <p:spPr>
            <a:xfrm>
              <a:off x="7325360" y="2384859"/>
              <a:ext cx="2241974" cy="46037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000" b="1" dirty="0">
                <a:solidFill>
                  <a:schemeClr val="tx1">
                    <a:lumMod val="85000"/>
                    <a:lumOff val="15000"/>
                  </a:schemeClr>
                </a:solidFill>
                <a:latin typeface="+mj-ea"/>
                <a:ea typeface="+mj-ea"/>
              </a:endParaRPr>
            </a:p>
          </p:txBody>
        </p:sp>
      </p:grpSp>
      <p:grpSp>
        <p:nvGrpSpPr>
          <p:cNvPr id="9" name="组合 8"/>
          <p:cNvGrpSpPr/>
          <p:nvPr/>
        </p:nvGrpSpPr>
        <p:grpSpPr>
          <a:xfrm>
            <a:off x="0" y="307906"/>
            <a:ext cx="6720420" cy="902380"/>
            <a:chOff x="0" y="206306"/>
            <a:chExt cx="6720420" cy="902380"/>
          </a:xfrm>
        </p:grpSpPr>
        <p:grpSp>
          <p:nvGrpSpPr>
            <p:cNvPr id="10" name="组合 9"/>
            <p:cNvGrpSpPr/>
            <p:nvPr/>
          </p:nvGrpSpPr>
          <p:grpSpPr>
            <a:xfrm>
              <a:off x="0" y="206306"/>
              <a:ext cx="6720420" cy="902380"/>
              <a:chOff x="0" y="206306"/>
              <a:chExt cx="6720420" cy="902380"/>
            </a:xfrm>
          </p:grpSpPr>
          <p:sp>
            <p:nvSpPr>
              <p:cNvPr id="12" name="文本框 11"/>
              <p:cNvSpPr txBox="1"/>
              <p:nvPr/>
            </p:nvSpPr>
            <p:spPr>
              <a:xfrm>
                <a:off x="740667"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平台后端的实现</a:t>
                </a:r>
              </a:p>
            </p:txBody>
          </p:sp>
          <p:grpSp>
            <p:nvGrpSpPr>
              <p:cNvPr id="13" name="组合 12"/>
              <p:cNvGrpSpPr/>
              <p:nvPr/>
            </p:nvGrpSpPr>
            <p:grpSpPr>
              <a:xfrm>
                <a:off x="0" y="429601"/>
                <a:ext cx="6720420" cy="679085"/>
                <a:chOff x="0" y="429601"/>
                <a:chExt cx="6720420" cy="679085"/>
              </a:xfrm>
            </p:grpSpPr>
            <p:sp>
              <p:nvSpPr>
                <p:cNvPr id="14" name="任意多边形 13"/>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11" name="矩形 10"/>
            <p:cNvSpPr/>
            <p:nvPr/>
          </p:nvSpPr>
          <p:spPr>
            <a:xfrm>
              <a:off x="740032" y="709960"/>
              <a:ext cx="3123820" cy="2308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pic>
        <p:nvPicPr>
          <p:cNvPr id="3" name="图片 2" descr="image (7)"/>
          <p:cNvPicPr>
            <a:picLocks noChangeAspect="1"/>
          </p:cNvPicPr>
          <p:nvPr/>
        </p:nvPicPr>
        <p:blipFill>
          <a:blip r:embed="rId3"/>
          <a:stretch>
            <a:fillRect/>
          </a:stretch>
        </p:blipFill>
        <p:spPr>
          <a:xfrm>
            <a:off x="327025" y="2188210"/>
            <a:ext cx="2953385" cy="4389120"/>
          </a:xfrm>
          <a:prstGeom prst="rect">
            <a:avLst/>
          </a:prstGeom>
        </p:spPr>
      </p:pic>
      <p:pic>
        <p:nvPicPr>
          <p:cNvPr id="4" name="图片 3" descr="image (8)"/>
          <p:cNvPicPr>
            <a:picLocks noChangeAspect="1"/>
          </p:cNvPicPr>
          <p:nvPr/>
        </p:nvPicPr>
        <p:blipFill>
          <a:blip r:embed="rId4"/>
          <a:stretch>
            <a:fillRect/>
          </a:stretch>
        </p:blipFill>
        <p:spPr>
          <a:xfrm>
            <a:off x="3990975" y="2103755"/>
            <a:ext cx="1333500" cy="901700"/>
          </a:xfrm>
          <a:prstGeom prst="rect">
            <a:avLst/>
          </a:prstGeom>
        </p:spPr>
      </p:pic>
      <p:pic>
        <p:nvPicPr>
          <p:cNvPr id="5" name="图片 4" descr="image (9)"/>
          <p:cNvPicPr>
            <a:picLocks noChangeAspect="1"/>
          </p:cNvPicPr>
          <p:nvPr/>
        </p:nvPicPr>
        <p:blipFill>
          <a:blip r:embed="rId5"/>
          <a:stretch>
            <a:fillRect/>
          </a:stretch>
        </p:blipFill>
        <p:spPr>
          <a:xfrm>
            <a:off x="5525339" y="2025650"/>
            <a:ext cx="2178050" cy="3359150"/>
          </a:xfrm>
          <a:prstGeom prst="rect">
            <a:avLst/>
          </a:prstGeom>
        </p:spPr>
      </p:pic>
      <p:sp>
        <p:nvSpPr>
          <p:cNvPr id="16" name="文本框 15"/>
          <p:cNvSpPr txBox="1"/>
          <p:nvPr/>
        </p:nvSpPr>
        <p:spPr>
          <a:xfrm>
            <a:off x="5471795" y="1210310"/>
            <a:ext cx="6096000" cy="755015"/>
          </a:xfrm>
          <a:prstGeom prst="rect">
            <a:avLst/>
          </a:prstGeom>
          <a:noFill/>
        </p:spPr>
        <p:txBody>
          <a:bodyPr wrap="square" rtlCol="0" anchor="t">
            <a:spAutoFit/>
          </a:bodyPr>
          <a:lstStyle/>
          <a:p>
            <a:pPr algn="just">
              <a:lnSpc>
                <a:spcPct val="120000"/>
              </a:lnSpc>
              <a:buClrTx/>
              <a:buSzTx/>
              <a:buFontTx/>
            </a:pPr>
            <a:r>
              <a:rPr lang="en-US" altLang="zh-CN" sz="1200">
                <a:solidFill>
                  <a:schemeClr val="tx1">
                    <a:lumMod val="65000"/>
                    <a:lumOff val="35000"/>
                  </a:schemeClr>
                </a:solidFill>
                <a:latin typeface="+mj-ea"/>
                <a:ea typeface="+mj-ea"/>
              </a:rPr>
              <a:t>controller中定义了首页、动态、个人中心等主要模块的Restful Api接口，entity中定义Java实体类，与数据库中的数据表一一映射。在service中定义了各个模块具体的业务逻辑。mapper包中定义了Mybatis支持的对各模块的增删改查方法</a:t>
            </a:r>
          </a:p>
        </p:txBody>
      </p:sp>
      <p:cxnSp>
        <p:nvCxnSpPr>
          <p:cNvPr id="17" name="直接连接符 16"/>
          <p:cNvCxnSpPr/>
          <p:nvPr/>
        </p:nvCxnSpPr>
        <p:spPr>
          <a:xfrm>
            <a:off x="5452110" y="1221105"/>
            <a:ext cx="67945" cy="5706745"/>
          </a:xfrm>
          <a:prstGeom prst="line">
            <a:avLst/>
          </a:prstGeom>
        </p:spPr>
        <p:style>
          <a:lnRef idx="2">
            <a:schemeClr val="accent1"/>
          </a:lnRef>
          <a:fillRef idx="0">
            <a:srgbClr val="FFFFFF"/>
          </a:fillRef>
          <a:effectRef idx="0">
            <a:srgbClr val="FFFFFF"/>
          </a:effectRef>
          <a:fontRef idx="minor">
            <a:schemeClr val="tx1"/>
          </a:fontRef>
        </p:style>
      </p:cxnSp>
      <p:cxnSp>
        <p:nvCxnSpPr>
          <p:cNvPr id="18" name="直接连接符 17"/>
          <p:cNvCxnSpPr/>
          <p:nvPr/>
        </p:nvCxnSpPr>
        <p:spPr>
          <a:xfrm flipV="1">
            <a:off x="7807325" y="2010410"/>
            <a:ext cx="4396105" cy="30480"/>
          </a:xfrm>
          <a:prstGeom prst="line">
            <a:avLst/>
          </a:prstGeom>
        </p:spPr>
        <p:style>
          <a:lnRef idx="2">
            <a:schemeClr val="accent1"/>
          </a:lnRef>
          <a:fillRef idx="0">
            <a:srgbClr val="FFFFFF"/>
          </a:fillRef>
          <a:effectRef idx="0">
            <a:srgbClr val="FFFFFF"/>
          </a:effectRef>
          <a:fontRef idx="minor">
            <a:schemeClr val="tx1"/>
          </a:fontRef>
        </p:style>
      </p:cxnSp>
      <p:cxnSp>
        <p:nvCxnSpPr>
          <p:cNvPr id="19" name="直接连接符 18"/>
          <p:cNvCxnSpPr/>
          <p:nvPr/>
        </p:nvCxnSpPr>
        <p:spPr>
          <a:xfrm flipH="1">
            <a:off x="7795260" y="2066290"/>
            <a:ext cx="24765" cy="4815840"/>
          </a:xfrm>
          <a:prstGeom prst="line">
            <a:avLst/>
          </a:prstGeom>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7828915" y="2116455"/>
            <a:ext cx="3536950" cy="645160"/>
          </a:xfrm>
          <a:prstGeom prst="rect">
            <a:avLst/>
          </a:prstGeom>
          <a:noFill/>
        </p:spPr>
        <p:txBody>
          <a:bodyPr wrap="square" rtlCol="0" anchor="t">
            <a:spAutoFit/>
          </a:bodyPr>
          <a:lstStyle/>
          <a:p>
            <a:r>
              <a:rPr lang="en-US" altLang="zh-CN" sz="1200">
                <a:solidFill>
                  <a:schemeClr val="tx1">
                    <a:lumMod val="65000"/>
                    <a:lumOff val="35000"/>
                  </a:schemeClr>
                </a:solidFill>
                <a:latin typeface="+mj-ea"/>
                <a:ea typeface="+mj-ea"/>
              </a:rPr>
              <a:t>针对前端的首页领养模块、动态模块、用户个人中心模块。后端在service层提供了相同模块设计的业务逻辑支持。</a:t>
            </a:r>
            <a:endParaRPr lang="zh-CN" altLang="en-US"/>
          </a:p>
        </p:txBody>
      </p:sp>
      <p:pic>
        <p:nvPicPr>
          <p:cNvPr id="21" name="图片 20" descr="image (10)"/>
          <p:cNvPicPr>
            <a:picLocks noChangeAspect="1"/>
          </p:cNvPicPr>
          <p:nvPr/>
        </p:nvPicPr>
        <p:blipFill>
          <a:blip r:embed="rId6"/>
          <a:stretch>
            <a:fillRect/>
          </a:stretch>
        </p:blipFill>
        <p:spPr>
          <a:xfrm>
            <a:off x="8068945" y="2761615"/>
            <a:ext cx="2287905" cy="2266950"/>
          </a:xfrm>
          <a:prstGeom prst="rect">
            <a:avLst/>
          </a:prstGeom>
        </p:spPr>
      </p:pic>
      <p:sp>
        <p:nvSpPr>
          <p:cNvPr id="22" name="文本框 21"/>
          <p:cNvSpPr txBox="1"/>
          <p:nvPr/>
        </p:nvSpPr>
        <p:spPr>
          <a:xfrm>
            <a:off x="7968615" y="5185410"/>
            <a:ext cx="4031615" cy="755015"/>
          </a:xfrm>
          <a:prstGeom prst="rect">
            <a:avLst/>
          </a:prstGeom>
          <a:noFill/>
        </p:spPr>
        <p:txBody>
          <a:bodyPr wrap="square" rtlCol="0" anchor="t">
            <a:spAutoFit/>
          </a:bodyPr>
          <a:lstStyle/>
          <a:p>
            <a:pPr algn="just">
              <a:lnSpc>
                <a:spcPct val="120000"/>
              </a:lnSpc>
              <a:buClrTx/>
              <a:buSzTx/>
              <a:buFontTx/>
            </a:pPr>
            <a:r>
              <a:rPr lang="en-US" altLang="zh-CN" sz="1200">
                <a:solidFill>
                  <a:schemeClr val="tx1">
                    <a:lumMod val="65000"/>
                    <a:lumOff val="35000"/>
                  </a:schemeClr>
                </a:solidFill>
                <a:latin typeface="+mj-ea"/>
                <a:ea typeface="+mj-ea"/>
              </a:rPr>
              <a:t>其中分别实现了UserService、AdoptService、CommentService、DynamicService等，FileService用于实现调用七牛云服务的相关逻辑</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475360"/>
            <a:ext cx="1524000" cy="1819862"/>
          </a:xfrm>
          <a:prstGeom prst="rect">
            <a:avLst/>
          </a:prstGeom>
        </p:spPr>
      </p:pic>
      <p:grpSp>
        <p:nvGrpSpPr>
          <p:cNvPr id="6" name="组合 5"/>
          <p:cNvGrpSpPr/>
          <p:nvPr/>
        </p:nvGrpSpPr>
        <p:grpSpPr>
          <a:xfrm>
            <a:off x="2285998" y="3568700"/>
            <a:ext cx="7670802" cy="1581383"/>
            <a:chOff x="4878711" y="1795896"/>
            <a:chExt cx="7670802" cy="1581383"/>
          </a:xfrm>
        </p:grpSpPr>
        <p:sp>
          <p:nvSpPr>
            <p:cNvPr id="7" name="矩形 6"/>
            <p:cNvSpPr/>
            <p:nvPr/>
          </p:nvSpPr>
          <p:spPr>
            <a:xfrm>
              <a:off x="4878711" y="299119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系统测试</a:t>
              </a:r>
            </a:p>
          </p:txBody>
        </p:sp>
        <p:sp>
          <p:nvSpPr>
            <p:cNvPr id="9" name="矩形 8"/>
            <p:cNvSpPr/>
            <p:nvPr/>
          </p:nvSpPr>
          <p:spPr>
            <a:xfrm>
              <a:off x="7593125" y="1795896"/>
              <a:ext cx="2241974" cy="60769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04</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57785" y="1266825"/>
            <a:ext cx="3446780" cy="6991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latin typeface="+mj-ea"/>
                <a:ea typeface="+mj-ea"/>
              </a:rPr>
              <a:t>因为后端是使用Springboot框架开发，在springboot原生测试starter框架的基础上，我们使用Junit测试框架，Maven相关测试依赖如下图所示：</a:t>
            </a:r>
          </a:p>
        </p:txBody>
      </p:sp>
      <p:grpSp>
        <p:nvGrpSpPr>
          <p:cNvPr id="16" name="组合 15"/>
          <p:cNvGrpSpPr/>
          <p:nvPr/>
        </p:nvGrpSpPr>
        <p:grpSpPr>
          <a:xfrm>
            <a:off x="0" y="307975"/>
            <a:ext cx="6720205" cy="902335"/>
            <a:chOff x="0" y="206306"/>
            <a:chExt cx="6720420" cy="902380"/>
          </a:xfrm>
        </p:grpSpPr>
        <p:sp>
          <p:nvSpPr>
            <p:cNvPr id="18" name="文本框 17"/>
            <p:cNvSpPr txBox="1"/>
            <p:nvPr/>
          </p:nvSpPr>
          <p:spPr>
            <a:xfrm>
              <a:off x="740032" y="206306"/>
              <a:ext cx="4509386" cy="682024"/>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3200" b="1">
                  <a:solidFill>
                    <a:schemeClr val="tx1">
                      <a:lumMod val="85000"/>
                      <a:lumOff val="15000"/>
                    </a:schemeClr>
                  </a:solidFill>
                  <a:latin typeface="+mj-ea"/>
                  <a:ea typeface="+mj-ea"/>
                  <a:sym typeface="+mn-ea"/>
                </a:rPr>
                <a:t>单元测试</a:t>
              </a:r>
              <a:r>
                <a:rPr lang="en-US" altLang="zh-CN" sz="3200" b="1">
                  <a:solidFill>
                    <a:schemeClr val="tx1">
                      <a:lumMod val="85000"/>
                      <a:lumOff val="15000"/>
                    </a:schemeClr>
                  </a:solidFill>
                  <a:latin typeface="+mj-ea"/>
                  <a:ea typeface="+mj-ea"/>
                  <a:sym typeface="+mn-ea"/>
                </a:rPr>
                <a:t>-</a:t>
              </a:r>
              <a:r>
                <a:rPr lang="zh-CN" altLang="en-US" sz="3200" b="1">
                  <a:solidFill>
                    <a:schemeClr val="tx1">
                      <a:lumMod val="85000"/>
                      <a:lumOff val="15000"/>
                    </a:schemeClr>
                  </a:solidFill>
                  <a:latin typeface="+mj-ea"/>
                  <a:ea typeface="+mj-ea"/>
                  <a:sym typeface="+mn-ea"/>
                </a:rPr>
                <a:t>基本配置</a:t>
              </a:r>
              <a:endPar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endParaRPr>
            </a:p>
          </p:txBody>
        </p:sp>
        <p:grpSp>
          <p:nvGrpSpPr>
            <p:cNvPr id="19" name="组合 18"/>
            <p:cNvGrpSpPr/>
            <p:nvPr/>
          </p:nvGrpSpPr>
          <p:grpSpPr>
            <a:xfrm>
              <a:off x="0" y="429601"/>
              <a:ext cx="6720420" cy="679085"/>
              <a:chOff x="0" y="429601"/>
              <a:chExt cx="6720420" cy="679085"/>
            </a:xfrm>
          </p:grpSpPr>
          <p:sp>
            <p:nvSpPr>
              <p:cNvPr id="20" name="任意多边形 19"/>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3" name="图片 2" descr="image"/>
          <p:cNvPicPr>
            <a:picLocks noChangeAspect="1"/>
          </p:cNvPicPr>
          <p:nvPr/>
        </p:nvPicPr>
        <p:blipFill>
          <a:blip r:embed="rId4"/>
          <a:stretch>
            <a:fillRect/>
          </a:stretch>
        </p:blipFill>
        <p:spPr>
          <a:xfrm>
            <a:off x="0" y="2022475"/>
            <a:ext cx="4451350" cy="3576320"/>
          </a:xfrm>
          <a:prstGeom prst="rect">
            <a:avLst/>
          </a:prstGeom>
        </p:spPr>
      </p:pic>
      <p:sp>
        <p:nvSpPr>
          <p:cNvPr id="4" name="文本框 3"/>
          <p:cNvSpPr txBox="1"/>
          <p:nvPr/>
        </p:nvSpPr>
        <p:spPr>
          <a:xfrm>
            <a:off x="4451350" y="1469390"/>
            <a:ext cx="6096000" cy="496570"/>
          </a:xfrm>
          <a:prstGeom prst="rect">
            <a:avLst/>
          </a:prstGeom>
          <a:noFill/>
        </p:spPr>
        <p:txBody>
          <a:bodyPr wrap="square" rtlCol="0" anchor="t">
            <a:spAutoFit/>
          </a:bodyPr>
          <a:lstStyle/>
          <a:p>
            <a:pPr algn="just">
              <a:lnSpc>
                <a:spcPct val="120000"/>
              </a:lnSpc>
              <a:buClrTx/>
              <a:buSzTx/>
              <a:buFontTx/>
            </a:pPr>
            <a:r>
              <a:rPr lang="en-US" altLang="zh-CN" sz="1100">
                <a:solidFill>
                  <a:schemeClr val="tx1">
                    <a:lumMod val="65000"/>
                    <a:lumOff val="35000"/>
                  </a:schemeClr>
                </a:solidFill>
                <a:latin typeface="+mj-ea"/>
                <a:ea typeface="+mj-ea"/>
              </a:rPr>
              <a:t>为了避免Springboot测试时会启动全部类导致测试缓慢的问题，通过只加载相关类的方式，显著提高测试效率，下面是Mybatis配置类：</a:t>
            </a:r>
          </a:p>
        </p:txBody>
      </p:sp>
      <p:pic>
        <p:nvPicPr>
          <p:cNvPr id="5" name="图片 4" descr="image (1)"/>
          <p:cNvPicPr>
            <a:picLocks noChangeAspect="1"/>
          </p:cNvPicPr>
          <p:nvPr/>
        </p:nvPicPr>
        <p:blipFill>
          <a:blip r:embed="rId5"/>
          <a:stretch>
            <a:fillRect/>
          </a:stretch>
        </p:blipFill>
        <p:spPr>
          <a:xfrm>
            <a:off x="4390390" y="1965960"/>
            <a:ext cx="7143750" cy="3924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307975"/>
            <a:ext cx="7653020" cy="902734"/>
            <a:chOff x="0" y="206306"/>
            <a:chExt cx="7653265" cy="902779"/>
          </a:xfrm>
        </p:grpSpPr>
        <p:sp>
          <p:nvSpPr>
            <p:cNvPr id="18" name="文本框 17"/>
            <p:cNvSpPr txBox="1"/>
            <p:nvPr/>
          </p:nvSpPr>
          <p:spPr>
            <a:xfrm>
              <a:off x="140339" y="206306"/>
              <a:ext cx="5108738" cy="682024"/>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zh-CN" altLang="en-US" sz="3200" b="1">
                  <a:solidFill>
                    <a:schemeClr val="tx1">
                      <a:lumMod val="85000"/>
                      <a:lumOff val="15000"/>
                    </a:schemeClr>
                  </a:solidFill>
                  <a:latin typeface="+mj-ea"/>
                  <a:ea typeface="+mj-ea"/>
                  <a:sym typeface="+mn-ea"/>
                </a:rPr>
                <a:t>单元测试</a:t>
              </a:r>
              <a:r>
                <a:rPr lang="en-US" altLang="zh-CN" sz="3200" b="1">
                  <a:solidFill>
                    <a:schemeClr val="tx1">
                      <a:lumMod val="85000"/>
                      <a:lumOff val="15000"/>
                    </a:schemeClr>
                  </a:solidFill>
                  <a:latin typeface="+mj-ea"/>
                  <a:ea typeface="+mj-ea"/>
                  <a:sym typeface="+mn-ea"/>
                </a:rPr>
                <a:t>-</a:t>
              </a:r>
              <a:r>
                <a:rPr lang="zh-CN" altLang="en-US" sz="3200" b="1">
                  <a:solidFill>
                    <a:schemeClr val="tx1">
                      <a:lumMod val="85000"/>
                      <a:lumOff val="15000"/>
                    </a:schemeClr>
                  </a:solidFill>
                  <a:latin typeface="+mj-ea"/>
                  <a:ea typeface="+mj-ea"/>
                  <a:sym typeface="+mn-ea"/>
                </a:rPr>
                <a:t>测试覆盖率分析</a:t>
              </a:r>
            </a:p>
          </p:txBody>
        </p:sp>
        <p:grpSp>
          <p:nvGrpSpPr>
            <p:cNvPr id="19" name="组合 18"/>
            <p:cNvGrpSpPr/>
            <p:nvPr/>
          </p:nvGrpSpPr>
          <p:grpSpPr>
            <a:xfrm>
              <a:off x="0" y="429601"/>
              <a:ext cx="7653265" cy="679484"/>
              <a:chOff x="0" y="429601"/>
              <a:chExt cx="7653265" cy="679484"/>
            </a:xfrm>
          </p:grpSpPr>
          <p:sp>
            <p:nvSpPr>
              <p:cNvPr id="20" name="任意多边形 19"/>
              <p:cNvSpPr/>
              <p:nvPr/>
            </p:nvSpPr>
            <p:spPr>
              <a:xfrm>
                <a:off x="0" y="632176"/>
                <a:ext cx="7158584" cy="476909"/>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417983" flipH="1">
                <a:off x="7001037"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4" name="文本框 3"/>
          <p:cNvSpPr txBox="1"/>
          <p:nvPr/>
        </p:nvSpPr>
        <p:spPr>
          <a:xfrm>
            <a:off x="4451350" y="1229360"/>
            <a:ext cx="6096000" cy="607695"/>
          </a:xfrm>
          <a:prstGeom prst="rect">
            <a:avLst/>
          </a:prstGeom>
          <a:noFill/>
        </p:spPr>
        <p:txBody>
          <a:bodyPr wrap="square" rtlCol="0" anchor="t">
            <a:spAutoFit/>
          </a:bodyPr>
          <a:lstStyle/>
          <a:p>
            <a:pPr algn="just">
              <a:lnSpc>
                <a:spcPct val="120000"/>
              </a:lnSpc>
              <a:buClrTx/>
              <a:buSzTx/>
              <a:buFontTx/>
            </a:pPr>
            <a:r>
              <a:rPr lang="en-US" altLang="zh-CN" sz="1400">
                <a:solidFill>
                  <a:schemeClr val="tx1">
                    <a:lumMod val="65000"/>
                    <a:lumOff val="35000"/>
                  </a:schemeClr>
                </a:solidFill>
                <a:latin typeface="+mj-ea"/>
                <a:ea typeface="+mj-ea"/>
              </a:rPr>
              <a:t>使用Junit测试框架完成，通过jacoco生成代码测试覆盖率报告，会在target打包文件夹下生成html文档和xml表格等，如下图所示：</a:t>
            </a:r>
          </a:p>
        </p:txBody>
      </p:sp>
      <p:pic>
        <p:nvPicPr>
          <p:cNvPr id="2" name="图片 1" descr="Snipaste_2024-06-09_23-38-55"/>
          <p:cNvPicPr>
            <a:picLocks noChangeAspect="1"/>
          </p:cNvPicPr>
          <p:nvPr/>
        </p:nvPicPr>
        <p:blipFill>
          <a:blip r:embed="rId3"/>
          <a:stretch>
            <a:fillRect/>
          </a:stretch>
        </p:blipFill>
        <p:spPr>
          <a:xfrm>
            <a:off x="3549015" y="2076450"/>
            <a:ext cx="8538210" cy="2718435"/>
          </a:xfrm>
          <a:prstGeom prst="rect">
            <a:avLst/>
          </a:prstGeom>
        </p:spPr>
      </p:pic>
      <p:sp>
        <p:nvSpPr>
          <p:cNvPr id="6" name="文本框 5"/>
          <p:cNvSpPr txBox="1"/>
          <p:nvPr/>
        </p:nvSpPr>
        <p:spPr>
          <a:xfrm>
            <a:off x="4241165" y="4991735"/>
            <a:ext cx="7361555" cy="1595755"/>
          </a:xfrm>
          <a:prstGeom prst="rect">
            <a:avLst/>
          </a:prstGeom>
          <a:noFill/>
        </p:spPr>
        <p:txBody>
          <a:bodyPr wrap="square" rtlCol="0" anchor="t">
            <a:noAutofit/>
          </a:bodyPr>
          <a:lstStyle/>
          <a:p>
            <a:r>
              <a:rPr lang="en-US" altLang="zh-CN" sz="1400">
                <a:solidFill>
                  <a:schemeClr val="tx1">
                    <a:lumMod val="65000"/>
                    <a:lumOff val="35000"/>
                  </a:schemeClr>
                </a:solidFill>
                <a:latin typeface="+mj-ea"/>
                <a:ea typeface="+mj-ea"/>
              </a:rPr>
              <a:t>pets-server项目的JaCoCo代码覆盖率报告显示，整体覆盖率较低，尤其在entity包下的类和config包中存在大量未被测试的代码。尽管service.impl和controller.dynamic包的覆盖率较高，但仍有待改进的空间。低覆盖率可能暗示着潜在的质量问题和维护难度，需要重点关注并提高测试覆盖率以保证软件的可靠性和稳定性。</a:t>
            </a:r>
          </a:p>
          <a:p>
            <a:r>
              <a:rPr lang="en-US" altLang="zh-CN" sz="1400">
                <a:solidFill>
                  <a:schemeClr val="tx1">
                    <a:lumMod val="65000"/>
                    <a:lumOff val="35000"/>
                  </a:schemeClr>
                </a:solidFill>
                <a:latin typeface="+mj-ea"/>
                <a:ea typeface="+mj-ea"/>
              </a:rPr>
              <a:t>集成测试</a:t>
            </a:r>
          </a:p>
        </p:txBody>
      </p:sp>
      <p:pic>
        <p:nvPicPr>
          <p:cNvPr id="7" name="图片 6" descr="image (2)"/>
          <p:cNvPicPr>
            <a:picLocks noChangeAspect="1"/>
          </p:cNvPicPr>
          <p:nvPr/>
        </p:nvPicPr>
        <p:blipFill>
          <a:blip r:embed="rId4"/>
          <a:stretch>
            <a:fillRect/>
          </a:stretch>
        </p:blipFill>
        <p:spPr>
          <a:xfrm>
            <a:off x="424180" y="1229360"/>
            <a:ext cx="3009900" cy="523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57785" y="1266825"/>
            <a:ext cx="3446780" cy="69913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latin typeface="+mj-ea"/>
                <a:ea typeface="+mj-ea"/>
              </a:rPr>
              <a:t>项目采用GitHub Actions实现自动化集成测试，确保代码提交至dev分支时自动触发测试流程，维持代码质量与稳定性。流程概览如下图所示：</a:t>
            </a:r>
          </a:p>
        </p:txBody>
      </p:sp>
      <p:grpSp>
        <p:nvGrpSpPr>
          <p:cNvPr id="16" name="组合 15"/>
          <p:cNvGrpSpPr/>
          <p:nvPr/>
        </p:nvGrpSpPr>
        <p:grpSpPr>
          <a:xfrm>
            <a:off x="0" y="307975"/>
            <a:ext cx="6720205" cy="902335"/>
            <a:chOff x="0" y="206306"/>
            <a:chExt cx="6720420" cy="902380"/>
          </a:xfrm>
        </p:grpSpPr>
        <p:sp>
          <p:nvSpPr>
            <p:cNvPr id="18" name="文本框 17"/>
            <p:cNvSpPr txBox="1"/>
            <p:nvPr/>
          </p:nvSpPr>
          <p:spPr>
            <a:xfrm>
              <a:off x="740032" y="206306"/>
              <a:ext cx="4509386" cy="682024"/>
            </a:xfrm>
            <a:prstGeom prst="rect">
              <a:avLst/>
            </a:prstGeom>
            <a:noFill/>
          </p:spPr>
          <p:txBody>
            <a:bodyPr wrap="square" rtlCol="0">
              <a:spAutoFit/>
              <a:scene3d>
                <a:camera prst="orthographicFront"/>
                <a:lightRig rig="threePt" dir="t"/>
              </a:scene3d>
              <a:sp3d contourW="12700"/>
            </a:bodyPr>
            <a:lstStyle/>
            <a:p>
              <a:pPr algn="just">
                <a:lnSpc>
                  <a:spcPct val="120000"/>
                </a:lnSpc>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集成测试</a:t>
              </a:r>
            </a:p>
          </p:txBody>
        </p:sp>
        <p:grpSp>
          <p:nvGrpSpPr>
            <p:cNvPr id="19" name="组合 18"/>
            <p:cNvGrpSpPr/>
            <p:nvPr/>
          </p:nvGrpSpPr>
          <p:grpSpPr>
            <a:xfrm>
              <a:off x="0" y="429601"/>
              <a:ext cx="6720420" cy="679085"/>
              <a:chOff x="0" y="429601"/>
              <a:chExt cx="6720420" cy="679085"/>
            </a:xfrm>
          </p:grpSpPr>
          <p:sp>
            <p:nvSpPr>
              <p:cNvPr id="20" name="任意多边形 19"/>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4" name="文本框 3"/>
          <p:cNvSpPr txBox="1"/>
          <p:nvPr/>
        </p:nvSpPr>
        <p:spPr>
          <a:xfrm>
            <a:off x="5377180" y="1059815"/>
            <a:ext cx="6636385" cy="5631180"/>
          </a:xfrm>
          <a:prstGeom prst="rect">
            <a:avLst/>
          </a:prstGeom>
          <a:noFill/>
        </p:spPr>
        <p:txBody>
          <a:bodyPr wrap="square" rtlCol="0" anchor="t">
            <a:spAutoFit/>
          </a:bodyPr>
          <a:lstStyle/>
          <a:p>
            <a:pPr indent="0" algn="just" fontAlgn="auto">
              <a:lnSpc>
                <a:spcPct val="150000"/>
              </a:lnSpc>
              <a:buClrTx/>
              <a:buSzTx/>
              <a:buFontTx/>
            </a:pPr>
            <a:r>
              <a:rPr lang="en-US" altLang="zh-CN" sz="1600">
                <a:solidFill>
                  <a:schemeClr val="tx1">
                    <a:lumMod val="65000"/>
                    <a:lumOff val="35000"/>
                  </a:schemeClr>
                </a:solidFill>
                <a:latin typeface="+mj-ea"/>
                <a:ea typeface="+mj-ea"/>
              </a:rPr>
              <a:t>1. 事件触发：配置监听仓库的push事件，仅当代码推送到dev分支时，自动启动预设的测试工作流。</a:t>
            </a:r>
          </a:p>
          <a:p>
            <a:pPr indent="0" algn="just" fontAlgn="auto">
              <a:lnSpc>
                <a:spcPct val="150000"/>
              </a:lnSpc>
              <a:buClrTx/>
              <a:buSzTx/>
              <a:buFontTx/>
            </a:pPr>
            <a:r>
              <a:rPr lang="en-US" altLang="zh-CN" sz="1600">
                <a:solidFill>
                  <a:schemeClr val="tx1">
                    <a:lumMod val="65000"/>
                    <a:lumOff val="35000"/>
                  </a:schemeClr>
                </a:solidFill>
                <a:latin typeface="+mj-ea"/>
                <a:ea typeface="+mj-ea"/>
              </a:rPr>
              <a:t>2. 运行环境准备：在最新版本的Ubuntu操作系统环境下执行测试，利用云端资源保持测试环境的一致性和最新性。</a:t>
            </a:r>
          </a:p>
          <a:p>
            <a:pPr indent="0" algn="just" fontAlgn="auto">
              <a:lnSpc>
                <a:spcPct val="150000"/>
              </a:lnSpc>
              <a:buClrTx/>
              <a:buSzTx/>
              <a:buFontTx/>
            </a:pPr>
            <a:r>
              <a:rPr lang="en-US" altLang="zh-CN" sz="1600">
                <a:solidFill>
                  <a:schemeClr val="tx1">
                    <a:lumMod val="65000"/>
                    <a:lumOff val="35000"/>
                  </a:schemeClr>
                </a:solidFill>
                <a:latin typeface="+mj-ea"/>
                <a:ea typeface="+mj-ea"/>
              </a:rPr>
              <a:t>3. 代码检出：通过actions/checkout@v3 Action检出代码到GitHub Actions的工作环境中，确保测试基于最新推送的代码进行。</a:t>
            </a:r>
          </a:p>
          <a:p>
            <a:pPr indent="0" algn="just" fontAlgn="auto">
              <a:lnSpc>
                <a:spcPct val="150000"/>
              </a:lnSpc>
              <a:buClrTx/>
              <a:buSzTx/>
              <a:buFontTx/>
            </a:pPr>
            <a:r>
              <a:rPr lang="en-US" altLang="zh-CN" sz="1600">
                <a:solidFill>
                  <a:schemeClr val="tx1">
                    <a:lumMod val="65000"/>
                    <a:lumOff val="35000"/>
                  </a:schemeClr>
                </a:solidFill>
                <a:latin typeface="+mj-ea"/>
                <a:ea typeface="+mj-ea"/>
              </a:rPr>
              <a:t>4. Java环境配置：使用actions/setup-java@v3 Action设置Java开发环境，指定Java 8版本及Adoptium（原 AdoptOpenJDK）作为发行版，同时启用Maven依赖缓存，加速依赖下载和构建过程。</a:t>
            </a:r>
          </a:p>
          <a:p>
            <a:pPr indent="0" algn="just" fontAlgn="auto">
              <a:lnSpc>
                <a:spcPct val="150000"/>
              </a:lnSpc>
              <a:buClrTx/>
              <a:buSzTx/>
              <a:buFontTx/>
            </a:pPr>
            <a:r>
              <a:rPr lang="en-US" altLang="zh-CN" sz="1600">
                <a:solidFill>
                  <a:schemeClr val="tx1">
                    <a:lumMod val="65000"/>
                    <a:lumOff val="35000"/>
                  </a:schemeClr>
                </a:solidFill>
                <a:latin typeface="+mj-ea"/>
                <a:ea typeface="+mj-ea"/>
              </a:rPr>
              <a:t>5. 执行Maven测试：核心步骤是运行mvn test命令，激活名为test的Spring Profile来配置测试环境，这一步骤将执行项目中的单元测试和集成测试，确保代码变更不影响现有功能并符合预期行为。</a:t>
            </a:r>
          </a:p>
          <a:p>
            <a:pPr indent="0" algn="just" fontAlgn="auto">
              <a:lnSpc>
                <a:spcPct val="150000"/>
              </a:lnSpc>
              <a:buClrTx/>
              <a:buSzTx/>
              <a:buFontTx/>
            </a:pPr>
            <a:r>
              <a:rPr lang="en-US" altLang="zh-CN" sz="1600">
                <a:solidFill>
                  <a:schemeClr val="tx1">
                    <a:lumMod val="65000"/>
                    <a:lumOff val="35000"/>
                  </a:schemeClr>
                </a:solidFill>
                <a:latin typeface="+mj-ea"/>
                <a:ea typeface="+mj-ea"/>
              </a:rPr>
              <a:t>6. 优化与缓存：通过设置MAVEN_OPTS环境变量指定本地Maven仓库的位置，可以进一步优化构建性能，利用缓存减少依赖下载时间，特别是在连续集成的多次构建中。</a:t>
            </a:r>
          </a:p>
        </p:txBody>
      </p:sp>
      <p:pic>
        <p:nvPicPr>
          <p:cNvPr id="2" name="图片 1" descr="image (3)"/>
          <p:cNvPicPr>
            <a:picLocks noChangeAspect="1"/>
          </p:cNvPicPr>
          <p:nvPr/>
        </p:nvPicPr>
        <p:blipFill>
          <a:blip r:embed="rId4"/>
          <a:stretch>
            <a:fillRect/>
          </a:stretch>
        </p:blipFill>
        <p:spPr>
          <a:xfrm>
            <a:off x="57785" y="2103120"/>
            <a:ext cx="4843780" cy="3732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307975"/>
            <a:ext cx="6720205" cy="902335"/>
            <a:chOff x="0" y="206306"/>
            <a:chExt cx="6720420" cy="902380"/>
          </a:xfrm>
        </p:grpSpPr>
        <p:sp>
          <p:nvSpPr>
            <p:cNvPr id="18" name="文本框 17"/>
            <p:cNvSpPr txBox="1"/>
            <p:nvPr/>
          </p:nvSpPr>
          <p:spPr>
            <a:xfrm>
              <a:off x="740032" y="206306"/>
              <a:ext cx="4509386" cy="682024"/>
            </a:xfrm>
            <a:prstGeom prst="rect">
              <a:avLst/>
            </a:prstGeom>
            <a:noFill/>
          </p:spPr>
          <p:txBody>
            <a:bodyPr wrap="square" rtlCol="0">
              <a:spAutoFit/>
              <a:scene3d>
                <a:camera prst="orthographicFront"/>
                <a:lightRig rig="threePt" dir="t"/>
              </a:scene3d>
              <a:sp3d contourW="12700"/>
            </a:bodyPr>
            <a:lstStyle/>
            <a:p>
              <a:pPr algn="just">
                <a:lnSpc>
                  <a:spcPct val="120000"/>
                </a:lnSpc>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集成测试结果</a:t>
              </a:r>
            </a:p>
          </p:txBody>
        </p:sp>
        <p:grpSp>
          <p:nvGrpSpPr>
            <p:cNvPr id="19" name="组合 18"/>
            <p:cNvGrpSpPr/>
            <p:nvPr/>
          </p:nvGrpSpPr>
          <p:grpSpPr>
            <a:xfrm>
              <a:off x="0" y="429601"/>
              <a:ext cx="6720420" cy="679085"/>
              <a:chOff x="0" y="429601"/>
              <a:chExt cx="6720420" cy="679085"/>
            </a:xfrm>
          </p:grpSpPr>
          <p:sp>
            <p:nvSpPr>
              <p:cNvPr id="20" name="任意多边形 19"/>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3" name="图片 2" descr="image (4)"/>
          <p:cNvPicPr>
            <a:picLocks noChangeAspect="1"/>
          </p:cNvPicPr>
          <p:nvPr/>
        </p:nvPicPr>
        <p:blipFill>
          <a:blip r:embed="rId3"/>
          <a:stretch>
            <a:fillRect/>
          </a:stretch>
        </p:blipFill>
        <p:spPr>
          <a:xfrm>
            <a:off x="196850" y="1247775"/>
            <a:ext cx="6878320" cy="2543175"/>
          </a:xfrm>
          <a:prstGeom prst="rect">
            <a:avLst/>
          </a:prstGeom>
        </p:spPr>
      </p:pic>
      <p:pic>
        <p:nvPicPr>
          <p:cNvPr id="5" name="图片 4" descr="image (5)"/>
          <p:cNvPicPr>
            <a:picLocks noChangeAspect="1"/>
          </p:cNvPicPr>
          <p:nvPr/>
        </p:nvPicPr>
        <p:blipFill>
          <a:blip r:embed="rId4"/>
          <a:stretch>
            <a:fillRect/>
          </a:stretch>
        </p:blipFill>
        <p:spPr>
          <a:xfrm>
            <a:off x="196850" y="3828415"/>
            <a:ext cx="7045325" cy="2675890"/>
          </a:xfrm>
          <a:prstGeom prst="rect">
            <a:avLst/>
          </a:prstGeom>
        </p:spPr>
      </p:pic>
      <p:sp>
        <p:nvSpPr>
          <p:cNvPr id="6" name="文本框 5"/>
          <p:cNvSpPr txBox="1"/>
          <p:nvPr/>
        </p:nvSpPr>
        <p:spPr>
          <a:xfrm>
            <a:off x="7242175" y="1559560"/>
            <a:ext cx="4126230" cy="2498725"/>
          </a:xfrm>
          <a:prstGeom prst="rect">
            <a:avLst/>
          </a:prstGeom>
          <a:noFill/>
        </p:spPr>
        <p:txBody>
          <a:bodyPr wrap="square" rtlCol="0" anchor="t">
            <a:noAutofit/>
          </a:bodyPr>
          <a:lstStyle/>
          <a:p>
            <a:pPr algn="just">
              <a:lnSpc>
                <a:spcPct val="150000"/>
              </a:lnSpc>
              <a:buClrTx/>
              <a:buSzTx/>
              <a:buNone/>
            </a:pPr>
            <a:r>
              <a:rPr lang="en-US" altLang="zh-CN" sz="1600">
                <a:solidFill>
                  <a:schemeClr val="tx1">
                    <a:lumMod val="65000"/>
                    <a:lumOff val="35000"/>
                  </a:schemeClr>
                </a:solidFill>
                <a:latin typeface="+mj-ea"/>
                <a:ea typeface="+mj-ea"/>
              </a:rPr>
              <a:t>通过这一系列自动化步骤，项目能够在每次代码推送后迅速反馈测试结果，实现持续集成的最佳实践，有助于快速定位和修复问题，加速开发迭代周期。</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475360"/>
            <a:ext cx="1524000" cy="1819862"/>
          </a:xfrm>
          <a:prstGeom prst="rect">
            <a:avLst/>
          </a:prstGeom>
        </p:spPr>
      </p:pic>
      <p:grpSp>
        <p:nvGrpSpPr>
          <p:cNvPr id="6" name="组合 5"/>
          <p:cNvGrpSpPr/>
          <p:nvPr/>
        </p:nvGrpSpPr>
        <p:grpSpPr>
          <a:xfrm>
            <a:off x="2285998" y="3568700"/>
            <a:ext cx="7670802" cy="1581383"/>
            <a:chOff x="4878711" y="1795896"/>
            <a:chExt cx="7670802" cy="1581383"/>
          </a:xfrm>
        </p:grpSpPr>
        <p:sp>
          <p:nvSpPr>
            <p:cNvPr id="7" name="矩形 6"/>
            <p:cNvSpPr/>
            <p:nvPr/>
          </p:nvSpPr>
          <p:spPr>
            <a:xfrm>
              <a:off x="4878711" y="299119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系统部署</a:t>
              </a:r>
            </a:p>
          </p:txBody>
        </p:sp>
        <p:sp>
          <p:nvSpPr>
            <p:cNvPr id="9" name="矩形 8"/>
            <p:cNvSpPr/>
            <p:nvPr/>
          </p:nvSpPr>
          <p:spPr>
            <a:xfrm>
              <a:off x="7593125" y="1795896"/>
              <a:ext cx="2241974" cy="60769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05</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307975"/>
            <a:ext cx="6720205" cy="902335"/>
            <a:chOff x="0" y="206306"/>
            <a:chExt cx="6720420" cy="902380"/>
          </a:xfrm>
        </p:grpSpPr>
        <p:sp>
          <p:nvSpPr>
            <p:cNvPr id="18" name="文本框 17"/>
            <p:cNvSpPr txBox="1"/>
            <p:nvPr/>
          </p:nvSpPr>
          <p:spPr>
            <a:xfrm>
              <a:off x="740032" y="206306"/>
              <a:ext cx="4509386" cy="682024"/>
            </a:xfrm>
            <a:prstGeom prst="rect">
              <a:avLst/>
            </a:prstGeom>
            <a:noFill/>
          </p:spPr>
          <p:txBody>
            <a:bodyPr wrap="square" rtlCol="0">
              <a:spAutoFit/>
              <a:scene3d>
                <a:camera prst="orthographicFront"/>
                <a:lightRig rig="threePt" dir="t"/>
              </a:scene3d>
              <a:sp3d contourW="12700"/>
            </a:bodyPr>
            <a:lstStyle/>
            <a:p>
              <a:pPr algn="just">
                <a:lnSpc>
                  <a:spcPct val="120000"/>
                </a:lnSpc>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系统部署</a:t>
              </a:r>
            </a:p>
          </p:txBody>
        </p:sp>
        <p:grpSp>
          <p:nvGrpSpPr>
            <p:cNvPr id="19" name="组合 18"/>
            <p:cNvGrpSpPr/>
            <p:nvPr/>
          </p:nvGrpSpPr>
          <p:grpSpPr>
            <a:xfrm>
              <a:off x="0" y="429601"/>
              <a:ext cx="6720420" cy="679085"/>
              <a:chOff x="0" y="429601"/>
              <a:chExt cx="6720420" cy="679085"/>
            </a:xfrm>
          </p:grpSpPr>
          <p:sp>
            <p:nvSpPr>
              <p:cNvPr id="20" name="任意多边形 19"/>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4" name="文本框 3"/>
          <p:cNvSpPr txBox="1"/>
          <p:nvPr/>
        </p:nvSpPr>
        <p:spPr>
          <a:xfrm>
            <a:off x="116205" y="1293495"/>
            <a:ext cx="6096000" cy="829945"/>
          </a:xfrm>
          <a:prstGeom prst="rect">
            <a:avLst/>
          </a:prstGeom>
          <a:noFill/>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noProof="0">
                <a:ln>
                  <a:noFill/>
                </a:ln>
                <a:solidFill>
                  <a:schemeClr val="tx1">
                    <a:lumMod val="85000"/>
                    <a:lumOff val="15000"/>
                  </a:schemeClr>
                </a:solidFill>
                <a:effectLst/>
                <a:uLnTx/>
                <a:uFillTx/>
                <a:latin typeface="+mj-ea"/>
                <a:ea typeface="+mj-ea"/>
                <a:sym typeface="+mn-ea"/>
              </a:rPr>
              <a:t>Github Action</a:t>
            </a:r>
          </a:p>
          <a:p>
            <a:pPr marL="0" marR="0" lvl="0" indent="0" defTabSz="914400" rtl="0" eaLnBrk="1" fontAlgn="auto" latinLnBrk="0" hangingPunct="1">
              <a:lnSpc>
                <a:spcPct val="100000"/>
              </a:lnSpc>
              <a:spcBef>
                <a:spcPts val="0"/>
              </a:spcBef>
              <a:spcAft>
                <a:spcPts val="0"/>
              </a:spcAft>
              <a:buClrTx/>
              <a:buSzTx/>
              <a:buFontTx/>
              <a:buNone/>
              <a:defRPr/>
            </a:pPr>
            <a:r>
              <a:rPr lang="zh-CN" altLang="en-US" sz="2400" b="1" noProof="0">
                <a:ln>
                  <a:noFill/>
                </a:ln>
                <a:solidFill>
                  <a:schemeClr val="tx1">
                    <a:lumMod val="85000"/>
                    <a:lumOff val="15000"/>
                  </a:schemeClr>
                </a:solidFill>
                <a:effectLst/>
                <a:uLnTx/>
                <a:uFillTx/>
                <a:latin typeface="+mj-ea"/>
                <a:ea typeface="+mj-ea"/>
                <a:sym typeface="+mn-ea"/>
              </a:rPr>
              <a:t>流程图：</a:t>
            </a:r>
          </a:p>
        </p:txBody>
      </p:sp>
      <p:pic>
        <p:nvPicPr>
          <p:cNvPr id="7" name="图片 6" descr="image (6)"/>
          <p:cNvPicPr>
            <a:picLocks noChangeAspect="1"/>
          </p:cNvPicPr>
          <p:nvPr/>
        </p:nvPicPr>
        <p:blipFill>
          <a:blip r:embed="rId3"/>
          <a:stretch>
            <a:fillRect/>
          </a:stretch>
        </p:blipFill>
        <p:spPr>
          <a:xfrm>
            <a:off x="1433195" y="2070100"/>
            <a:ext cx="8448675" cy="4431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7976870" y="2922270"/>
            <a:ext cx="4140835" cy="3776345"/>
          </a:xfrm>
          <a:prstGeom prst="rect">
            <a:avLst/>
          </a:prstGeom>
        </p:spPr>
      </p:pic>
      <p:grpSp>
        <p:nvGrpSpPr>
          <p:cNvPr id="6" name="组合 5"/>
          <p:cNvGrpSpPr/>
          <p:nvPr/>
        </p:nvGrpSpPr>
        <p:grpSpPr>
          <a:xfrm>
            <a:off x="187529" y="1310208"/>
            <a:ext cx="5101590" cy="5467829"/>
            <a:chOff x="7185659" y="2384859"/>
            <a:chExt cx="5101590" cy="5467829"/>
          </a:xfrm>
        </p:grpSpPr>
        <p:sp>
          <p:nvSpPr>
            <p:cNvPr id="7" name="矩形 6"/>
            <p:cNvSpPr/>
            <p:nvPr/>
          </p:nvSpPr>
          <p:spPr>
            <a:xfrm>
              <a:off x="7185659" y="5327928"/>
              <a:ext cx="5101590" cy="252476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a:solidFill>
                    <a:schemeClr val="tx1">
                      <a:lumMod val="65000"/>
                      <a:lumOff val="35000"/>
                    </a:schemeClr>
                  </a:solidFill>
                  <a:latin typeface="+mj-ea"/>
                  <a:ea typeface="+mj-ea"/>
                </a:rPr>
                <a:t>1. 在 GitHub Actions 中配置了一个作业（job），命名为 "CI - Vue deploy"。</a:t>
              </a:r>
            </a:p>
            <a:p>
              <a:pPr algn="just">
                <a:lnSpc>
                  <a:spcPct val="120000"/>
                </a:lnSpc>
              </a:pPr>
              <a:r>
                <a:rPr lang="en-US" altLang="zh-CN" sz="1200">
                  <a:solidFill>
                    <a:schemeClr val="tx1">
                      <a:lumMod val="65000"/>
                      <a:lumOff val="35000"/>
                    </a:schemeClr>
                  </a:solidFill>
                  <a:latin typeface="+mj-ea"/>
                  <a:ea typeface="+mj-ea"/>
                </a:rPr>
                <a:t>2. 作业触发条件为在主分支（master）上进行代码推送。</a:t>
              </a:r>
            </a:p>
            <a:p>
              <a:pPr algn="just">
                <a:lnSpc>
                  <a:spcPct val="120000"/>
                </a:lnSpc>
              </a:pPr>
              <a:r>
                <a:rPr lang="en-US" altLang="zh-CN" sz="1200">
                  <a:solidFill>
                    <a:schemeClr val="tx1">
                      <a:lumMod val="65000"/>
                      <a:lumOff val="35000"/>
                    </a:schemeClr>
                  </a:solidFill>
                  <a:latin typeface="+mj-ea"/>
                  <a:ea typeface="+mj-ea"/>
                </a:rPr>
                <a:t>3. 在作业中，首先从代码仓库中检出代码。</a:t>
              </a:r>
            </a:p>
            <a:p>
              <a:pPr algn="just">
                <a:lnSpc>
                  <a:spcPct val="120000"/>
                </a:lnSpc>
              </a:pPr>
              <a:r>
                <a:rPr lang="en-US" altLang="zh-CN" sz="1200">
                  <a:solidFill>
                    <a:schemeClr val="tx1">
                      <a:lumMod val="65000"/>
                      <a:lumOff val="35000"/>
                    </a:schemeClr>
                  </a:solidFill>
                  <a:latin typeface="+mj-ea"/>
                  <a:ea typeface="+mj-ea"/>
                </a:rPr>
                <a:t>4. 使用 Docker Hub 登录动作登录到 Docker Hub，以便后续推送镜像。</a:t>
              </a:r>
            </a:p>
            <a:p>
              <a:pPr algn="just">
                <a:lnSpc>
                  <a:spcPct val="120000"/>
                </a:lnSpc>
              </a:pPr>
              <a:r>
                <a:rPr lang="en-US" altLang="zh-CN" sz="1200">
                  <a:solidFill>
                    <a:schemeClr val="tx1">
                      <a:lumMod val="65000"/>
                      <a:lumOff val="35000"/>
                    </a:schemeClr>
                  </a:solidFill>
                  <a:latin typeface="+mj-ea"/>
                  <a:ea typeface="+mj-ea"/>
                </a:rPr>
                <a:t>5. 构建并推送 Docker 镜像。在这一步中，进入前端项目目录，执行构建命令，并指定镜像名称和标签，最后推送至 Docker Hub。</a:t>
              </a:r>
            </a:p>
            <a:p>
              <a:pPr algn="just">
                <a:lnSpc>
                  <a:spcPct val="120000"/>
                </a:lnSpc>
              </a:pPr>
              <a:r>
                <a:rPr lang="en-US" altLang="zh-CN" sz="1200">
                  <a:solidFill>
                    <a:schemeClr val="tx1">
                      <a:lumMod val="65000"/>
                      <a:lumOff val="35000"/>
                    </a:schemeClr>
                  </a:solidFill>
                  <a:latin typeface="+mj-ea"/>
                  <a:ea typeface="+mj-ea"/>
                </a:rPr>
                <a:t>6. 使用 SSH 连接到服务器，并执行以下操作： </a:t>
              </a:r>
            </a:p>
            <a:p>
              <a:pPr algn="just">
                <a:lnSpc>
                  <a:spcPct val="120000"/>
                </a:lnSpc>
              </a:pPr>
              <a:r>
                <a:rPr lang="en-US" altLang="zh-CN" sz="1200">
                  <a:solidFill>
                    <a:schemeClr val="tx1">
                      <a:lumMod val="65000"/>
                      <a:lumOff val="35000"/>
                    </a:schemeClr>
                  </a:solidFill>
                  <a:latin typeface="+mj-ea"/>
                  <a:ea typeface="+mj-ea"/>
                </a:rPr>
                <a:t>  ○ 停止并删除现有的 Docker 容器（如果存在）。</a:t>
              </a:r>
            </a:p>
            <a:p>
              <a:pPr algn="just">
                <a:lnSpc>
                  <a:spcPct val="120000"/>
                </a:lnSpc>
              </a:pPr>
              <a:r>
                <a:rPr lang="en-US" altLang="zh-CN" sz="1200">
                  <a:solidFill>
                    <a:schemeClr val="tx1">
                      <a:lumMod val="65000"/>
                      <a:lumOff val="35000"/>
                    </a:schemeClr>
                  </a:solidFill>
                  <a:latin typeface="+mj-ea"/>
                  <a:ea typeface="+mj-ea"/>
                </a:rPr>
                <a:t>  ○ 从 Docker Hub 拉取最新版本的镜像。</a:t>
              </a:r>
            </a:p>
            <a:p>
              <a:pPr algn="just">
                <a:lnSpc>
                  <a:spcPct val="120000"/>
                </a:lnSpc>
              </a:pPr>
              <a:r>
                <a:rPr lang="en-US" altLang="zh-CN" sz="1200">
                  <a:solidFill>
                    <a:schemeClr val="tx1">
                      <a:lumMod val="65000"/>
                      <a:lumOff val="35000"/>
                    </a:schemeClr>
                  </a:solidFill>
                  <a:latin typeface="+mj-ea"/>
                  <a:ea typeface="+mj-ea"/>
                </a:rPr>
                <a:t>  ○ 运行新的 Docker 容器，映射到服务器的端口 80。</a:t>
              </a:r>
            </a:p>
          </p:txBody>
        </p:sp>
        <p:sp>
          <p:nvSpPr>
            <p:cNvPr id="8" name="矩形 7"/>
            <p:cNvSpPr/>
            <p:nvPr/>
          </p:nvSpPr>
          <p:spPr>
            <a:xfrm>
              <a:off x="7325360" y="2384859"/>
              <a:ext cx="2241974" cy="46037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000" b="1" dirty="0">
                <a:solidFill>
                  <a:schemeClr val="tx1">
                    <a:lumMod val="85000"/>
                    <a:lumOff val="15000"/>
                  </a:schemeClr>
                </a:solidFill>
                <a:latin typeface="+mj-ea"/>
                <a:ea typeface="+mj-ea"/>
              </a:endParaRPr>
            </a:p>
          </p:txBody>
        </p:sp>
      </p:grpSp>
      <p:grpSp>
        <p:nvGrpSpPr>
          <p:cNvPr id="9" name="组合 8"/>
          <p:cNvGrpSpPr/>
          <p:nvPr/>
        </p:nvGrpSpPr>
        <p:grpSpPr>
          <a:xfrm>
            <a:off x="-52070" y="48826"/>
            <a:ext cx="6720420" cy="902380"/>
            <a:chOff x="0" y="206306"/>
            <a:chExt cx="6720420" cy="902380"/>
          </a:xfrm>
        </p:grpSpPr>
        <p:grpSp>
          <p:nvGrpSpPr>
            <p:cNvPr id="10" name="组合 9"/>
            <p:cNvGrpSpPr/>
            <p:nvPr/>
          </p:nvGrpSpPr>
          <p:grpSpPr>
            <a:xfrm>
              <a:off x="0" y="206306"/>
              <a:ext cx="6720420" cy="902380"/>
              <a:chOff x="0" y="206306"/>
              <a:chExt cx="6720420" cy="902380"/>
            </a:xfrm>
          </p:grpSpPr>
          <p:sp>
            <p:nvSpPr>
              <p:cNvPr id="12" name="文本框 11"/>
              <p:cNvSpPr txBox="1"/>
              <p:nvPr/>
            </p:nvSpPr>
            <p:spPr>
              <a:xfrm>
                <a:off x="740667"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系统部署</a:t>
                </a:r>
              </a:p>
            </p:txBody>
          </p:sp>
          <p:grpSp>
            <p:nvGrpSpPr>
              <p:cNvPr id="13" name="组合 12"/>
              <p:cNvGrpSpPr/>
              <p:nvPr/>
            </p:nvGrpSpPr>
            <p:grpSpPr>
              <a:xfrm>
                <a:off x="0" y="429601"/>
                <a:ext cx="6720420" cy="679085"/>
                <a:chOff x="0" y="429601"/>
                <a:chExt cx="6720420" cy="679085"/>
              </a:xfrm>
            </p:grpSpPr>
            <p:sp>
              <p:nvSpPr>
                <p:cNvPr id="14" name="任意多边形 13"/>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11" name="矩形 10"/>
            <p:cNvSpPr/>
            <p:nvPr/>
          </p:nvSpPr>
          <p:spPr>
            <a:xfrm>
              <a:off x="740032" y="709960"/>
              <a:ext cx="3123820" cy="2308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cxnSp>
        <p:nvCxnSpPr>
          <p:cNvPr id="17" name="直接连接符 16"/>
          <p:cNvCxnSpPr/>
          <p:nvPr/>
        </p:nvCxnSpPr>
        <p:spPr>
          <a:xfrm>
            <a:off x="5452110" y="1221105"/>
            <a:ext cx="67945" cy="5706745"/>
          </a:xfrm>
          <a:prstGeom prst="line">
            <a:avLst/>
          </a:prstGeom>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4"/>
          <a:stretch>
            <a:fillRect/>
          </a:stretch>
        </p:blipFill>
        <p:spPr>
          <a:xfrm>
            <a:off x="187325" y="1515110"/>
            <a:ext cx="3221990" cy="2668270"/>
          </a:xfrm>
          <a:prstGeom prst="rect">
            <a:avLst/>
          </a:prstGeom>
        </p:spPr>
      </p:pic>
      <p:sp>
        <p:nvSpPr>
          <p:cNvPr id="23" name="文本框 22"/>
          <p:cNvSpPr txBox="1"/>
          <p:nvPr/>
        </p:nvSpPr>
        <p:spPr>
          <a:xfrm>
            <a:off x="327025" y="1003300"/>
            <a:ext cx="6096000" cy="460375"/>
          </a:xfrm>
          <a:prstGeom prst="rect">
            <a:avLst/>
          </a:prstGeom>
          <a:noFill/>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noProof="0">
                <a:ln>
                  <a:noFill/>
                </a:ln>
                <a:solidFill>
                  <a:schemeClr val="tx1">
                    <a:lumMod val="85000"/>
                    <a:lumOff val="15000"/>
                  </a:schemeClr>
                </a:solidFill>
                <a:effectLst/>
                <a:uLnTx/>
                <a:uFillTx/>
                <a:latin typeface="+mj-ea"/>
                <a:ea typeface="+mj-ea"/>
                <a:sym typeface="+mn-ea"/>
              </a:rPr>
              <a:t>前端部署</a:t>
            </a:r>
          </a:p>
        </p:txBody>
      </p:sp>
      <p:sp>
        <p:nvSpPr>
          <p:cNvPr id="24" name="文本框 23"/>
          <p:cNvSpPr txBox="1"/>
          <p:nvPr/>
        </p:nvSpPr>
        <p:spPr>
          <a:xfrm>
            <a:off x="5520055" y="1646555"/>
            <a:ext cx="3714115" cy="3409315"/>
          </a:xfrm>
          <a:prstGeom prst="rect">
            <a:avLst/>
          </a:prstGeom>
          <a:noFill/>
        </p:spPr>
        <p:txBody>
          <a:bodyPr wrap="square" rtlCol="0" anchor="t">
            <a:spAutoFit/>
          </a:bodyPr>
          <a:lstStyle/>
          <a:p>
            <a:pPr algn="just">
              <a:lnSpc>
                <a:spcPct val="120000"/>
              </a:lnSpc>
              <a:buClrTx/>
              <a:buSzTx/>
              <a:buNone/>
            </a:pPr>
            <a:r>
              <a:rPr lang="en-US" altLang="zh-CN" sz="1200">
                <a:solidFill>
                  <a:schemeClr val="tx1">
                    <a:lumMod val="65000"/>
                    <a:lumOff val="35000"/>
                  </a:schemeClr>
                </a:solidFill>
                <a:latin typeface="+mj-ea"/>
                <a:ea typeface="+mj-ea"/>
              </a:rPr>
              <a:t>1. 在 GitHub Actions 中配置了两个作业（jobs），分别为 "CI - Maven Test" 和 "build-and-deploy"。</a:t>
            </a:r>
          </a:p>
          <a:p>
            <a:pPr algn="just">
              <a:lnSpc>
                <a:spcPct val="120000"/>
              </a:lnSpc>
              <a:buClrTx/>
              <a:buSzTx/>
              <a:buNone/>
            </a:pPr>
            <a:r>
              <a:rPr lang="en-US" altLang="zh-CN" sz="1200">
                <a:solidFill>
                  <a:schemeClr val="tx1">
                    <a:lumMod val="65000"/>
                    <a:lumOff val="35000"/>
                  </a:schemeClr>
                </a:solidFill>
                <a:latin typeface="+mj-ea"/>
                <a:ea typeface="+mj-ea"/>
              </a:rPr>
              <a:t>2. 在 "CI - Maven Test" 作业中，设置了 Maven 测试，并使用 Maven 缓存以加快构建速度。</a:t>
            </a:r>
          </a:p>
          <a:p>
            <a:pPr algn="just">
              <a:lnSpc>
                <a:spcPct val="120000"/>
              </a:lnSpc>
              <a:buClrTx/>
              <a:buSzTx/>
              <a:buNone/>
            </a:pPr>
            <a:r>
              <a:rPr lang="en-US" altLang="zh-CN" sz="1200">
                <a:solidFill>
                  <a:schemeClr val="tx1">
                    <a:lumMod val="65000"/>
                    <a:lumOff val="35000"/>
                  </a:schemeClr>
                </a:solidFill>
                <a:latin typeface="+mj-ea"/>
                <a:ea typeface="+mj-ea"/>
              </a:rPr>
              <a:t>3. 在 "build-and-deploy" 作业中，依赖于 "CI - Maven Test" 作业，确保测试通过后再进行部署。</a:t>
            </a:r>
          </a:p>
          <a:p>
            <a:pPr algn="just">
              <a:lnSpc>
                <a:spcPct val="120000"/>
              </a:lnSpc>
              <a:buClrTx/>
              <a:buSzTx/>
              <a:buNone/>
            </a:pPr>
            <a:r>
              <a:rPr lang="en-US" altLang="zh-CN" sz="1200">
                <a:solidFill>
                  <a:schemeClr val="tx1">
                    <a:lumMod val="65000"/>
                    <a:lumOff val="35000"/>
                  </a:schemeClr>
                </a:solidFill>
                <a:latin typeface="+mj-ea"/>
                <a:ea typeface="+mj-ea"/>
              </a:rPr>
              <a:t>4. 在作业中，首先从代码仓库中检出代码。</a:t>
            </a:r>
          </a:p>
          <a:p>
            <a:pPr algn="just">
              <a:lnSpc>
                <a:spcPct val="120000"/>
              </a:lnSpc>
              <a:buClrTx/>
              <a:buSzTx/>
              <a:buNone/>
            </a:pPr>
            <a:r>
              <a:rPr lang="en-US" altLang="zh-CN" sz="1200">
                <a:solidFill>
                  <a:schemeClr val="tx1">
                    <a:lumMod val="65000"/>
                    <a:lumOff val="35000"/>
                  </a:schemeClr>
                </a:solidFill>
                <a:latin typeface="+mj-ea"/>
                <a:ea typeface="+mj-ea"/>
              </a:rPr>
              <a:t>5. 使用 Maven 构建项目，并将构建好的 Docker 镜像推送至 Docker Hub。</a:t>
            </a:r>
          </a:p>
          <a:p>
            <a:pPr algn="just">
              <a:lnSpc>
                <a:spcPct val="120000"/>
              </a:lnSpc>
              <a:buClrTx/>
              <a:buSzTx/>
              <a:buFontTx/>
              <a:buNone/>
            </a:pPr>
            <a:r>
              <a:rPr lang="en-US" altLang="zh-CN" sz="1200">
                <a:solidFill>
                  <a:schemeClr val="tx1">
                    <a:lumMod val="65000"/>
                    <a:lumOff val="35000"/>
                  </a:schemeClr>
                </a:solidFill>
                <a:latin typeface="+mj-ea"/>
                <a:ea typeface="+mj-ea"/>
              </a:rPr>
              <a:t>6. 将 docker-compose.yml 文件通过 SSH 传输到服务器上。</a:t>
            </a:r>
          </a:p>
          <a:p>
            <a:pPr algn="just">
              <a:lnSpc>
                <a:spcPct val="120000"/>
              </a:lnSpc>
              <a:buClrTx/>
              <a:buSzTx/>
              <a:buFontTx/>
            </a:pPr>
            <a:r>
              <a:rPr lang="en-US" altLang="zh-CN" sz="1200">
                <a:solidFill>
                  <a:schemeClr val="tx1">
                    <a:lumMod val="65000"/>
                    <a:lumOff val="35000"/>
                  </a:schemeClr>
                </a:solidFill>
                <a:latin typeface="+mj-ea"/>
                <a:ea typeface="+mj-ea"/>
              </a:rPr>
              <a:t>7. 使用 SSH 连接到服务器，并执行以下操作： </a:t>
            </a:r>
          </a:p>
          <a:p>
            <a:pPr algn="just">
              <a:lnSpc>
                <a:spcPct val="120000"/>
              </a:lnSpc>
              <a:buClrTx/>
              <a:buSzTx/>
              <a:buFontTx/>
            </a:pPr>
            <a:r>
              <a:rPr lang="en-US" altLang="zh-CN" sz="1200">
                <a:solidFill>
                  <a:schemeClr val="tx1">
                    <a:lumMod val="65000"/>
                    <a:lumOff val="35000"/>
                  </a:schemeClr>
                </a:solidFill>
                <a:latin typeface="+mj-ea"/>
                <a:ea typeface="+mj-ea"/>
              </a:rPr>
              <a:t>  ○ 停止并删除现有的 Docker 容器（如果存在）。</a:t>
            </a:r>
          </a:p>
          <a:p>
            <a:pPr algn="just">
              <a:lnSpc>
                <a:spcPct val="120000"/>
              </a:lnSpc>
              <a:buClrTx/>
              <a:buSzTx/>
              <a:buFontTx/>
            </a:pPr>
            <a:r>
              <a:rPr lang="en-US" altLang="zh-CN" sz="1200">
                <a:solidFill>
                  <a:schemeClr val="tx1">
                    <a:lumMod val="65000"/>
                    <a:lumOff val="35000"/>
                  </a:schemeClr>
                </a:solidFill>
                <a:latin typeface="+mj-ea"/>
                <a:ea typeface="+mj-ea"/>
              </a:rPr>
              <a:t>  ○ 从 Docker Hub 拉取最新版本的镜像。</a:t>
            </a:r>
          </a:p>
          <a:p>
            <a:pPr algn="just">
              <a:lnSpc>
                <a:spcPct val="120000"/>
              </a:lnSpc>
              <a:buClrTx/>
              <a:buSzTx/>
              <a:buFontTx/>
            </a:pPr>
            <a:r>
              <a:rPr lang="en-US" altLang="zh-CN" sz="1200">
                <a:solidFill>
                  <a:schemeClr val="tx1">
                    <a:lumMod val="65000"/>
                    <a:lumOff val="35000"/>
                  </a:schemeClr>
                </a:solidFill>
                <a:latin typeface="+mj-ea"/>
                <a:ea typeface="+mj-ea"/>
              </a:rPr>
              <a:t>  ○ 使用 docker-compose 启动新的 Docker 容器。</a:t>
            </a:r>
          </a:p>
        </p:txBody>
      </p:sp>
      <p:sp>
        <p:nvSpPr>
          <p:cNvPr id="26" name="文本框 25"/>
          <p:cNvSpPr txBox="1"/>
          <p:nvPr/>
        </p:nvSpPr>
        <p:spPr>
          <a:xfrm>
            <a:off x="5683250" y="1054735"/>
            <a:ext cx="6096000" cy="460375"/>
          </a:xfrm>
          <a:prstGeom prst="rect">
            <a:avLst/>
          </a:prstGeom>
          <a:noFill/>
        </p:spPr>
        <p:txBody>
          <a:bodyPr wrap="square" rtlCol="0" anchor="t">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noProof="0">
                <a:ln>
                  <a:noFill/>
                </a:ln>
                <a:solidFill>
                  <a:schemeClr val="tx1">
                    <a:lumMod val="85000"/>
                    <a:lumOff val="15000"/>
                  </a:schemeClr>
                </a:solidFill>
                <a:effectLst/>
                <a:uLnTx/>
                <a:uFillTx/>
                <a:latin typeface="+mj-ea"/>
                <a:ea typeface="+mj-ea"/>
                <a:sym typeface="+mn-ea"/>
              </a:rPr>
              <a:t>后端部署</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714631" y="5591810"/>
            <a:ext cx="2125836" cy="1212850"/>
          </a:xfrm>
          <a:prstGeom prst="rect">
            <a:avLst/>
          </a:prstGeom>
        </p:spPr>
      </p:pic>
      <p:sp>
        <p:nvSpPr>
          <p:cNvPr id="4" name="矩形 3"/>
          <p:cNvSpPr/>
          <p:nvPr/>
        </p:nvSpPr>
        <p:spPr>
          <a:xfrm>
            <a:off x="1" y="139090"/>
            <a:ext cx="5200469"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总结</a:t>
            </a:r>
          </a:p>
        </p:txBody>
      </p:sp>
      <p:sp>
        <p:nvSpPr>
          <p:cNvPr id="5" name="文本框 4"/>
          <p:cNvSpPr txBox="1"/>
          <p:nvPr/>
        </p:nvSpPr>
        <p:spPr>
          <a:xfrm>
            <a:off x="400685" y="994410"/>
            <a:ext cx="11439525" cy="4944745"/>
          </a:xfrm>
          <a:prstGeom prst="rect">
            <a:avLst/>
          </a:prstGeom>
          <a:noFill/>
        </p:spPr>
        <p:txBody>
          <a:bodyPr wrap="square" rtlCol="0">
            <a:noAutofit/>
            <a:scene3d>
              <a:camera prst="orthographicFront"/>
              <a:lightRig rig="threePt" dir="t"/>
            </a:scene3d>
            <a:sp3d contourW="12700"/>
          </a:bodyPr>
          <a:lstStyle/>
          <a:p>
            <a:pPr algn="ctr" fontAlgn="auto">
              <a:lnSpc>
                <a:spcPct val="150000"/>
              </a:lnSpc>
            </a:pPr>
            <a:endParaRPr lang="en-US" altLang="zh-CN" sz="1400" dirty="0">
              <a:solidFill>
                <a:schemeClr val="tx1">
                  <a:lumMod val="65000"/>
                  <a:lumOff val="35000"/>
                </a:schemeClr>
              </a:solidFill>
              <a:ea typeface="+mj-ea"/>
            </a:endParaRPr>
          </a:p>
          <a:p>
            <a:pPr indent="457200" algn="ctr" fontAlgn="auto">
              <a:lnSpc>
                <a:spcPct val="150000"/>
              </a:lnSpc>
            </a:pPr>
            <a:r>
              <a:rPr lang="en-US" altLang="zh-CN" sz="1400" dirty="0">
                <a:solidFill>
                  <a:schemeClr val="tx1">
                    <a:lumMod val="65000"/>
                    <a:lumOff val="35000"/>
                  </a:schemeClr>
                </a:solidFill>
                <a:ea typeface="+mj-ea"/>
              </a:rPr>
              <a:t>宠物领养系统的完成经历了多个关键技术阶段。首先，在系统架构设计阶段，团队进行了全面的规划和定义，确定了系统的核心功能和模块划分。这包括对系统的扩展性、灵活性和安全性进行考量，以确保系统能够满足未来的需求和变化。团队需要对技术栈进行选择，确定使用的编程语言、框架和开发工具，以及系统的整体架构设计。</a:t>
            </a:r>
          </a:p>
          <a:p>
            <a:pPr indent="457200" algn="ctr" fontAlgn="auto">
              <a:lnSpc>
                <a:spcPct val="150000"/>
              </a:lnSpc>
            </a:pPr>
            <a:r>
              <a:rPr lang="en-US" altLang="zh-CN" sz="1400" dirty="0" err="1">
                <a:solidFill>
                  <a:schemeClr val="tx1">
                    <a:lumMod val="65000"/>
                    <a:lumOff val="35000"/>
                  </a:schemeClr>
                </a:solidFill>
                <a:ea typeface="+mj-ea"/>
              </a:rPr>
              <a:t>其次是数据库设计和优化阶段。团队</a:t>
            </a:r>
            <a:r>
              <a:rPr lang="zh-CN" altLang="en-US" sz="1400" dirty="0">
                <a:solidFill>
                  <a:schemeClr val="tx1">
                    <a:lumMod val="65000"/>
                    <a:lumOff val="35000"/>
                  </a:schemeClr>
                </a:solidFill>
                <a:ea typeface="+mj-ea"/>
              </a:rPr>
              <a:t>通过</a:t>
            </a:r>
            <a:r>
              <a:rPr lang="en-US" altLang="zh-CN" sz="1400" dirty="0" err="1">
                <a:solidFill>
                  <a:schemeClr val="tx1">
                    <a:lumMod val="65000"/>
                    <a:lumOff val="35000"/>
                  </a:schemeClr>
                </a:solidFill>
                <a:ea typeface="+mj-ea"/>
              </a:rPr>
              <a:t>考虑数据的存储结构、索引优化、查询性能等方面的问题，以确保系统能够高效地存储和检索数据</a:t>
            </a:r>
            <a:r>
              <a:rPr lang="en-US" altLang="zh-CN" sz="1400" dirty="0">
                <a:solidFill>
                  <a:schemeClr val="tx1">
                    <a:lumMod val="65000"/>
                    <a:lumOff val="35000"/>
                  </a:schemeClr>
                </a:solidFill>
                <a:ea typeface="+mj-ea"/>
              </a:rPr>
              <a:t>。</a:t>
            </a:r>
            <a:r>
              <a:rPr lang="zh-CN" altLang="en-US" sz="1400" dirty="0">
                <a:solidFill>
                  <a:schemeClr val="tx1">
                    <a:lumMod val="65000"/>
                    <a:lumOff val="35000"/>
                  </a:schemeClr>
                </a:solidFill>
                <a:ea typeface="+mj-ea"/>
              </a:rPr>
              <a:t>同时</a:t>
            </a:r>
            <a:r>
              <a:rPr lang="en-US" altLang="zh-CN" sz="1400" dirty="0" err="1">
                <a:solidFill>
                  <a:schemeClr val="tx1">
                    <a:lumMod val="65000"/>
                    <a:lumOff val="35000"/>
                  </a:schemeClr>
                </a:solidFill>
                <a:ea typeface="+mj-ea"/>
              </a:rPr>
              <a:t>需要进行数据库分库分表、缓存策略等方面的优化工作，以提升系统的数据处理能力和性能</a:t>
            </a:r>
            <a:r>
              <a:rPr lang="en-US" altLang="zh-CN" sz="1400" dirty="0">
                <a:solidFill>
                  <a:schemeClr val="tx1">
                    <a:lumMod val="65000"/>
                    <a:lumOff val="35000"/>
                  </a:schemeClr>
                </a:solidFill>
                <a:ea typeface="+mj-ea"/>
              </a:rPr>
              <a:t>。</a:t>
            </a:r>
          </a:p>
          <a:p>
            <a:pPr indent="457200" algn="ctr" fontAlgn="auto">
              <a:lnSpc>
                <a:spcPct val="150000"/>
              </a:lnSpc>
            </a:pPr>
            <a:r>
              <a:rPr lang="en-US" altLang="zh-CN" sz="1400">
                <a:solidFill>
                  <a:schemeClr val="tx1">
                    <a:lumMod val="65000"/>
                    <a:lumOff val="35000"/>
                  </a:schemeClr>
                </a:solidFill>
                <a:ea typeface="+mj-ea"/>
              </a:rPr>
              <a:t>接着是前端和后端开发阶段。在前端开发方面，团队需要设计用户友好的界面，并实现各种交互功能，以提供良好的用户体验。在后端开发方面，团队需要实现系统的核心业务逻辑和流程，同时确保系统的安全性和稳定性。</a:t>
            </a:r>
            <a:r>
              <a:rPr lang="zh-CN" altLang="en-US" sz="1400" dirty="0">
                <a:solidFill>
                  <a:schemeClr val="tx1">
                    <a:lumMod val="65000"/>
                    <a:lumOff val="35000"/>
                  </a:schemeClr>
                </a:solidFill>
                <a:ea typeface="+mj-ea"/>
              </a:rPr>
              <a:t>同时也</a:t>
            </a:r>
            <a:r>
              <a:rPr lang="en-US" altLang="zh-CN" sz="1400" dirty="0" err="1">
                <a:solidFill>
                  <a:schemeClr val="tx1">
                    <a:lumMod val="65000"/>
                    <a:lumOff val="35000"/>
                  </a:schemeClr>
                </a:solidFill>
                <a:ea typeface="+mj-ea"/>
              </a:rPr>
              <a:t>需要考虑到接口的设计、业务逻辑的实现、权限控制等方面的工作</a:t>
            </a:r>
            <a:r>
              <a:rPr lang="en-US" altLang="zh-CN" sz="1400" dirty="0">
                <a:solidFill>
                  <a:schemeClr val="tx1">
                    <a:lumMod val="65000"/>
                    <a:lumOff val="35000"/>
                  </a:schemeClr>
                </a:solidFill>
                <a:ea typeface="+mj-ea"/>
              </a:rPr>
              <a:t>。</a:t>
            </a:r>
          </a:p>
          <a:p>
            <a:pPr indent="457200" algn="ctr" fontAlgn="auto">
              <a:lnSpc>
                <a:spcPct val="150000"/>
              </a:lnSpc>
            </a:pPr>
            <a:r>
              <a:rPr lang="en-US" altLang="zh-CN" sz="1400" dirty="0">
                <a:solidFill>
                  <a:schemeClr val="tx1">
                    <a:lumMod val="65000"/>
                    <a:lumOff val="35000"/>
                  </a:schemeClr>
                </a:solidFill>
                <a:ea typeface="+mj-ea"/>
              </a:rPr>
              <a:t>另外，系统集成和测试也是一个重要阶段。在系统集成方面，团队需要确保各个模块能够正常协同工作，在测试方面，团队需要进行单元测试、集成测试和系统测试，以确保系统的质量和稳定性。</a:t>
            </a:r>
          </a:p>
          <a:p>
            <a:pPr indent="457200" algn="ctr" fontAlgn="auto">
              <a:lnSpc>
                <a:spcPct val="150000"/>
              </a:lnSpc>
            </a:pPr>
            <a:r>
              <a:rPr lang="en-US" altLang="zh-CN" sz="1400" dirty="0">
                <a:solidFill>
                  <a:schemeClr val="tx1">
                    <a:lumMod val="65000"/>
                    <a:lumOff val="35000"/>
                  </a:schemeClr>
                </a:solidFill>
                <a:ea typeface="+mj-ea"/>
              </a:rPr>
              <a:t>最后是部署和上线阶段。在这个阶段，团队需要将系统部署到生产环境，并进行性能调优和安全加固，以确保系统能够稳定运行并且满足用户需求。</a:t>
            </a:r>
          </a:p>
          <a:p>
            <a:pPr indent="457200" algn="ctr" fontAlgn="auto">
              <a:lnSpc>
                <a:spcPct val="150000"/>
              </a:lnSpc>
            </a:pPr>
            <a:r>
              <a:rPr lang="en-US" altLang="zh-CN" sz="1400" dirty="0">
                <a:solidFill>
                  <a:schemeClr val="tx1">
                    <a:lumMod val="65000"/>
                    <a:lumOff val="35000"/>
                  </a:schemeClr>
                </a:solidFill>
                <a:ea typeface="+mj-ea"/>
              </a:rPr>
              <a:t>总的来说，宠物领养系统的完成经历了多个关键技术阶段，团队克服了种种技术挑战，最终成功地完成了系统的开发和部署。未来，团队将继续进行系统的优化和改进，以提升系统的性能和用户体验。</a:t>
            </a:r>
          </a:p>
        </p:txBody>
      </p:sp>
      <p:sp>
        <p:nvSpPr>
          <p:cNvPr id="6" name="任意多边形 5"/>
          <p:cNvSpPr/>
          <p:nvPr/>
        </p:nvSpPr>
        <p:spPr>
          <a:xfrm>
            <a:off x="793481" y="727108"/>
            <a:ext cx="3492000" cy="94183"/>
          </a:xfrm>
          <a:custGeom>
            <a:avLst/>
            <a:gdLst>
              <a:gd name="connsiteX0" fmla="*/ 0 w 5146431"/>
              <a:gd name="connsiteY0" fmla="*/ 70737 h 94183"/>
              <a:gd name="connsiteX1" fmla="*/ 914400 w 5146431"/>
              <a:gd name="connsiteY1" fmla="*/ 399 h 94183"/>
              <a:gd name="connsiteX2" fmla="*/ 1981200 w 5146431"/>
              <a:gd name="connsiteY2" fmla="*/ 94183 h 94183"/>
              <a:gd name="connsiteX3" fmla="*/ 3200400 w 5146431"/>
              <a:gd name="connsiteY3" fmla="*/ 399 h 94183"/>
              <a:gd name="connsiteX4" fmla="*/ 4384431 w 5146431"/>
              <a:gd name="connsiteY4" fmla="*/ 59014 h 94183"/>
              <a:gd name="connsiteX5" fmla="*/ 5146431 w 5146431"/>
              <a:gd name="connsiteY5" fmla="*/ 23845 h 9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6431" h="94183">
                <a:moveTo>
                  <a:pt x="0" y="70737"/>
                </a:moveTo>
                <a:cubicBezTo>
                  <a:pt x="292100" y="33614"/>
                  <a:pt x="584200" y="-3509"/>
                  <a:pt x="914400" y="399"/>
                </a:cubicBezTo>
                <a:cubicBezTo>
                  <a:pt x="1244600" y="4307"/>
                  <a:pt x="1600200" y="94183"/>
                  <a:pt x="1981200" y="94183"/>
                </a:cubicBezTo>
                <a:cubicBezTo>
                  <a:pt x="2362200" y="94183"/>
                  <a:pt x="2799862" y="6260"/>
                  <a:pt x="3200400" y="399"/>
                </a:cubicBezTo>
                <a:cubicBezTo>
                  <a:pt x="3600938" y="-5462"/>
                  <a:pt x="4060093" y="55106"/>
                  <a:pt x="4384431" y="59014"/>
                </a:cubicBezTo>
                <a:cubicBezTo>
                  <a:pt x="4708769" y="62922"/>
                  <a:pt x="4927600" y="43383"/>
                  <a:pt x="5146431" y="2384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32740" y="189485"/>
            <a:ext cx="1524000" cy="1819862"/>
          </a:xfrm>
          <a:prstGeom prst="rect">
            <a:avLst/>
          </a:prstGeom>
        </p:spPr>
      </p:pic>
      <p:grpSp>
        <p:nvGrpSpPr>
          <p:cNvPr id="6" name="组合 5"/>
          <p:cNvGrpSpPr/>
          <p:nvPr/>
        </p:nvGrpSpPr>
        <p:grpSpPr>
          <a:xfrm>
            <a:off x="908048" y="255270"/>
            <a:ext cx="9048752" cy="4917673"/>
            <a:chOff x="3500761" y="-1517534"/>
            <a:chExt cx="9048752" cy="4917673"/>
          </a:xfrm>
        </p:grpSpPr>
        <p:sp>
          <p:nvSpPr>
            <p:cNvPr id="7" name="矩形 6"/>
            <p:cNvSpPr/>
            <p:nvPr/>
          </p:nvSpPr>
          <p:spPr>
            <a:xfrm>
              <a:off x="4878711" y="301405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3500761" y="-955876"/>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dirty="0">
                  <a:solidFill>
                    <a:schemeClr val="tx1">
                      <a:lumMod val="85000"/>
                      <a:lumOff val="15000"/>
                    </a:schemeClr>
                  </a:solidFill>
                  <a:latin typeface="+mj-ea"/>
                  <a:ea typeface="+mj-ea"/>
                </a:rPr>
                <a:t>功能展示</a:t>
              </a:r>
            </a:p>
          </p:txBody>
        </p:sp>
        <p:sp>
          <p:nvSpPr>
            <p:cNvPr id="9" name="矩形 8"/>
            <p:cNvSpPr/>
            <p:nvPr/>
          </p:nvSpPr>
          <p:spPr>
            <a:xfrm>
              <a:off x="4526075" y="-1517534"/>
              <a:ext cx="2241974" cy="60769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06</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noEditPoints="1"/>
          </p:cNvSpPr>
          <p:nvPr/>
        </p:nvSpPr>
        <p:spPr bwMode="auto">
          <a:xfrm>
            <a:off x="2368203" y="1258631"/>
            <a:ext cx="559528"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Freeform 5"/>
          <p:cNvSpPr>
            <a:spLocks noEditPoints="1"/>
          </p:cNvSpPr>
          <p:nvPr/>
        </p:nvSpPr>
        <p:spPr bwMode="auto">
          <a:xfrm>
            <a:off x="5604313" y="170347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 name="Freeform 5"/>
          <p:cNvSpPr>
            <a:spLocks noEditPoints="1"/>
          </p:cNvSpPr>
          <p:nvPr/>
        </p:nvSpPr>
        <p:spPr bwMode="auto">
          <a:xfrm>
            <a:off x="5287459" y="3697500"/>
            <a:ext cx="559527" cy="531170"/>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chemeClr val="tx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nvGrpSpPr>
          <p:cNvPr id="21" name="组合 20"/>
          <p:cNvGrpSpPr/>
          <p:nvPr/>
        </p:nvGrpSpPr>
        <p:grpSpPr>
          <a:xfrm>
            <a:off x="1570510" y="1915851"/>
            <a:ext cx="3484090" cy="3026859"/>
            <a:chOff x="1570510" y="1915851"/>
            <a:chExt cx="3484090" cy="3026859"/>
          </a:xfrm>
        </p:grpSpPr>
        <p:pic>
          <p:nvPicPr>
            <p:cNvPr id="16" name="图片 15"/>
            <p:cNvPicPr>
              <a:picLocks noChangeAspect="1"/>
            </p:cNvPicPr>
            <p:nvPr/>
          </p:nvPicPr>
          <p:blipFill>
            <a:blip r:embed="rId3"/>
            <a:stretch>
              <a:fillRect/>
            </a:stretch>
          </p:blipFill>
          <p:spPr>
            <a:xfrm>
              <a:off x="1570510" y="1915851"/>
              <a:ext cx="3484090" cy="3026859"/>
            </a:xfrm>
            <a:prstGeom prst="rect">
              <a:avLst/>
            </a:prstGeom>
          </p:spPr>
        </p:pic>
        <p:pic>
          <p:nvPicPr>
            <p:cNvPr id="13" name="图片 12"/>
            <p:cNvPicPr>
              <a:picLocks noChangeAspect="1"/>
            </p:cNvPicPr>
            <p:nvPr/>
          </p:nvPicPr>
          <p:blipFill>
            <a:blip r:embed="rId4"/>
            <a:stretch>
              <a:fillRect/>
            </a:stretch>
          </p:blipFill>
          <p:spPr>
            <a:xfrm>
              <a:off x="2358626" y="2277616"/>
              <a:ext cx="1907396" cy="1522213"/>
            </a:xfrm>
            <a:prstGeom prst="rect">
              <a:avLst/>
            </a:prstGeom>
          </p:spPr>
        </p:pic>
      </p:grpSp>
      <p:sp>
        <p:nvSpPr>
          <p:cNvPr id="17" name="文本框 16"/>
          <p:cNvSpPr txBox="1"/>
          <p:nvPr/>
        </p:nvSpPr>
        <p:spPr>
          <a:xfrm>
            <a:off x="6367362" y="2988984"/>
            <a:ext cx="3877985"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noProof="0">
                <a:solidFill>
                  <a:prstClr val="black"/>
                </a:solidFill>
                <a:latin typeface="微软雅黑" panose="020B0503020204020204" charset="-122"/>
                <a:ea typeface="微软雅黑" panose="020B0503020204020204" charset="-122"/>
              </a:rPr>
              <a:t>感谢您的观看</a:t>
            </a:r>
            <a:endParaRPr kumimoji="0" lang="zh-CN" altLang="en-US" sz="48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367362" y="2218749"/>
            <a:ext cx="3764300"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a:ln>
                  <a:noFill/>
                </a:ln>
                <a:solidFill>
                  <a:prstClr val="black"/>
                </a:solidFill>
                <a:effectLst/>
                <a:uLnTx/>
                <a:uFillTx/>
                <a:latin typeface="Arial" panose="020B0604020202020204"/>
                <a:ea typeface="迷你简准圆" panose="03000509000000000000" pitchFamily="65" charset="-122"/>
                <a:cs typeface="+mn-cs"/>
              </a:rPr>
              <a:t>THANK YOU</a:t>
            </a:r>
            <a:endParaRPr kumimoji="0" lang="zh-CN" altLang="en-US" sz="4800" b="0" i="0" u="none" strike="noStrike" kern="1200" cap="none" spc="0" normalizeH="0" baseline="0" noProof="0" dirty="0">
              <a:ln>
                <a:noFill/>
              </a:ln>
              <a:solidFill>
                <a:prstClr val="black"/>
              </a:solidFill>
              <a:effectLst/>
              <a:uLnTx/>
              <a:uFillTx/>
              <a:latin typeface="Arial" panose="020B0604020202020204"/>
              <a:ea typeface="迷你简准圆" panose="03000509000000000000" pitchFamily="65" charset="-122"/>
              <a:cs typeface="+mn-cs"/>
            </a:endParaRPr>
          </a:p>
        </p:txBody>
      </p:sp>
      <p:sp>
        <p:nvSpPr>
          <p:cNvPr id="20" name="文本框 19"/>
          <p:cNvSpPr txBox="1"/>
          <p:nvPr/>
        </p:nvSpPr>
        <p:spPr>
          <a:xfrm>
            <a:off x="5428655" y="5916145"/>
            <a:ext cx="1310640" cy="39878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lumMod val="75000"/>
                    <a:lumOff val="25000"/>
                  </a:prstClr>
                </a:solidFill>
                <a:effectLst/>
                <a:uLnTx/>
                <a:uFillTx/>
                <a:latin typeface="Arial" panose="020B0604020202020204"/>
                <a:ea typeface="迷你简准圆" panose="03000509000000000000" pitchFamily="65" charset="-122"/>
                <a:cs typeface="+mn-cs"/>
              </a:rPr>
              <a:t>2024.4.17</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Arial" panose="020B0604020202020204"/>
              <a:ea typeface="迷你简准圆" panose="03000509000000000000" pitchFamily="65"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47"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475360"/>
            <a:ext cx="1524000" cy="1819862"/>
          </a:xfrm>
          <a:prstGeom prst="rect">
            <a:avLst/>
          </a:prstGeom>
        </p:spPr>
      </p:pic>
      <p:grpSp>
        <p:nvGrpSpPr>
          <p:cNvPr id="6" name="组合 5"/>
          <p:cNvGrpSpPr/>
          <p:nvPr/>
        </p:nvGrpSpPr>
        <p:grpSpPr>
          <a:xfrm>
            <a:off x="2285998" y="3568700"/>
            <a:ext cx="7670802" cy="1581383"/>
            <a:chOff x="4878711" y="1795896"/>
            <a:chExt cx="7670802" cy="1581383"/>
          </a:xfrm>
        </p:grpSpPr>
        <p:sp>
          <p:nvSpPr>
            <p:cNvPr id="7" name="矩形 6"/>
            <p:cNvSpPr/>
            <p:nvPr/>
          </p:nvSpPr>
          <p:spPr>
            <a:xfrm>
              <a:off x="4878711" y="299119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项目概述</a:t>
              </a:r>
            </a:p>
          </p:txBody>
        </p:sp>
        <p:sp>
          <p:nvSpPr>
            <p:cNvPr id="9" name="矩形 8"/>
            <p:cNvSpPr/>
            <p:nvPr/>
          </p:nvSpPr>
          <p:spPr>
            <a:xfrm>
              <a:off x="7593125" y="1795896"/>
              <a:ext cx="2241974" cy="56188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01</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5625" y="1310640"/>
            <a:ext cx="10534015" cy="4154170"/>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dirty="0">
                <a:solidFill>
                  <a:schemeClr val="tx1"/>
                </a:solidFill>
                <a:latin typeface="楷体" panose="02010609060101010101" charset="-122"/>
                <a:ea typeface="楷体" panose="02010609060101010101" charset="-122"/>
              </a:rPr>
              <a:t>  在当今社会，越来越多的人意识到宠物领养的重要性。然而，传统的宠物领养方式可能存在一些问题，如信息不对称、手续繁琐、匹配困难等。因此，设计一个全面的、用户友好的宠物领养系统变得至关重要。</a:t>
            </a:r>
          </a:p>
          <a:p>
            <a:pPr>
              <a:lnSpc>
                <a:spcPct val="120000"/>
              </a:lnSpc>
            </a:pPr>
            <a:r>
              <a:rPr lang="en-US" altLang="zh-CN" sz="2000" dirty="0">
                <a:solidFill>
                  <a:schemeClr val="tx1"/>
                </a:solidFill>
                <a:latin typeface="楷体" panose="02010609060101010101" charset="-122"/>
                <a:ea typeface="楷体" panose="02010609060101010101" charset="-122"/>
              </a:rPr>
              <a:t>  这个系统的目的是为了促进宠物领养过程的顺利进行，实现宠物和家庭的最佳匹配。通过提供详尽的宠物信息、简化的领养流程、互动交流平台以及领养后的支持和指导，我们希望能够让更多的人选择领养而非购买宠物，从而减少流浪动物的数量，提升社会对待宠物的责任感和意识。此外，这个系统也是一个社会责任的体现。通过确保领养过程符合宠物福利的原则，以及传递正确的宠物领养和护理知识，我们致力于提高整个社会对待宠物的品质和水平，为宠物及其主人带来更美好的生活。</a:t>
            </a:r>
          </a:p>
          <a:p>
            <a:pPr>
              <a:lnSpc>
                <a:spcPct val="120000"/>
              </a:lnSpc>
            </a:pPr>
            <a:r>
              <a:rPr lang="en-US" altLang="zh-CN" sz="2000" dirty="0">
                <a:solidFill>
                  <a:schemeClr val="tx1"/>
                </a:solidFill>
                <a:latin typeface="楷体" panose="02010609060101010101" charset="-122"/>
                <a:ea typeface="楷体" panose="02010609060101010101" charset="-122"/>
              </a:rPr>
              <a:t>  综上所述，设计宠物领养系统旨在创造一个安全、便捷、贴心的平台，为宠物和领养者之间建立起可持续、幸福的关系，同时推动社会的文明进步。</a:t>
            </a:r>
          </a:p>
        </p:txBody>
      </p:sp>
      <p:grpSp>
        <p:nvGrpSpPr>
          <p:cNvPr id="18" name="组合 17"/>
          <p:cNvGrpSpPr/>
          <p:nvPr/>
        </p:nvGrpSpPr>
        <p:grpSpPr>
          <a:xfrm>
            <a:off x="0" y="307906"/>
            <a:ext cx="6720420" cy="902380"/>
            <a:chOff x="0" y="206306"/>
            <a:chExt cx="6720420" cy="902380"/>
          </a:xfrm>
        </p:grpSpPr>
        <p:grpSp>
          <p:nvGrpSpPr>
            <p:cNvPr id="19" name="组合 18"/>
            <p:cNvGrpSpPr/>
            <p:nvPr/>
          </p:nvGrpSpPr>
          <p:grpSpPr>
            <a:xfrm>
              <a:off x="0" y="206306"/>
              <a:ext cx="6720420" cy="902380"/>
              <a:chOff x="0" y="206306"/>
              <a:chExt cx="6720420" cy="902380"/>
            </a:xfrm>
          </p:grpSpPr>
          <p:sp>
            <p:nvSpPr>
              <p:cNvPr id="21" name="文本框 20"/>
              <p:cNvSpPr txBox="1"/>
              <p:nvPr/>
            </p:nvSpPr>
            <p:spPr>
              <a:xfrm>
                <a:off x="740032"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需求分析</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20" name="矩形 19"/>
            <p:cNvSpPr/>
            <p:nvPr/>
          </p:nvSpPr>
          <p:spPr>
            <a:xfrm>
              <a:off x="740032" y="709960"/>
              <a:ext cx="3123820" cy="229870"/>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0" y="307975"/>
            <a:ext cx="6720205" cy="902335"/>
            <a:chOff x="0" y="206306"/>
            <a:chExt cx="6720420" cy="902380"/>
          </a:xfrm>
        </p:grpSpPr>
        <p:sp>
          <p:nvSpPr>
            <p:cNvPr id="21" name="文本框 20"/>
            <p:cNvSpPr txBox="1"/>
            <p:nvPr/>
          </p:nvSpPr>
          <p:spPr>
            <a:xfrm>
              <a:off x="740032" y="206306"/>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基本功能概述</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4" name="图片 3" descr="思维导图"/>
          <p:cNvPicPr>
            <a:picLocks noChangeAspect="1"/>
          </p:cNvPicPr>
          <p:nvPr/>
        </p:nvPicPr>
        <p:blipFill>
          <a:blip r:embed="rId3"/>
          <a:stretch>
            <a:fillRect/>
          </a:stretch>
        </p:blipFill>
        <p:spPr>
          <a:xfrm>
            <a:off x="451756" y="1654281"/>
            <a:ext cx="7012051" cy="4039731"/>
          </a:xfrm>
          <a:prstGeom prst="rect">
            <a:avLst/>
          </a:prstGeom>
        </p:spPr>
      </p:pic>
      <p:sp>
        <p:nvSpPr>
          <p:cNvPr id="5" name="文本框 4"/>
          <p:cNvSpPr txBox="1"/>
          <p:nvPr/>
        </p:nvSpPr>
        <p:spPr>
          <a:xfrm>
            <a:off x="7677150" y="599498"/>
            <a:ext cx="4131945" cy="5754370"/>
          </a:xfrm>
          <a:prstGeom prst="rect">
            <a:avLst/>
          </a:prstGeom>
          <a:noFill/>
        </p:spPr>
        <p:txBody>
          <a:bodyPr wrap="square" rtlCol="0">
            <a:spAutoFit/>
          </a:bodyPr>
          <a:lstStyle/>
          <a:p>
            <a:r>
              <a:rPr lang="zh-CN" altLang="en-US" sz="1600" b="1" dirty="0">
                <a:latin typeface="楷体" panose="02010609060101010101" charset="-122"/>
                <a:ea typeface="楷体" panose="02010609060101010101" charset="-122"/>
              </a:rPr>
              <a:t>用户可以分享自己和宠物的日常生活</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用户可以为身边的流浪动物发布领养信息</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用户可以从领养信息中选择想要领养的宠物</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用户可以关注自己感兴趣的博主及其宠物</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用户可以查看收藏的宠物动态</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用户可以在动态详情页对动态进行评论</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用户可以查看自己的浏览历史</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用户可以查看自己发布的动态</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用户可以上传宠物视频和照片</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用户可以浏览照顾宠物的注意事项和教程等</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用户可以发布宠物相关的问题</a:t>
            </a:r>
          </a:p>
          <a:p>
            <a:endParaRPr lang="zh-CN" altLang="en-US" sz="1600" b="1" dirty="0">
              <a:latin typeface="楷体" panose="02010609060101010101" charset="-122"/>
              <a:ea typeface="楷体" panose="02010609060101010101" charset="-122"/>
            </a:endParaRPr>
          </a:p>
          <a:p>
            <a:r>
              <a:rPr lang="zh-CN" altLang="en-US" sz="1600" b="1" dirty="0">
                <a:latin typeface="楷体" panose="02010609060101010101" charset="-122"/>
                <a:ea typeface="楷体" panose="02010609060101010101" charset="-122"/>
              </a:rPr>
              <a:t>用户可以回答他人提出的问题</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34000" y="1475360"/>
            <a:ext cx="1524000" cy="1819862"/>
          </a:xfrm>
          <a:prstGeom prst="rect">
            <a:avLst/>
          </a:prstGeom>
        </p:spPr>
      </p:pic>
      <p:grpSp>
        <p:nvGrpSpPr>
          <p:cNvPr id="6" name="组合 5"/>
          <p:cNvGrpSpPr/>
          <p:nvPr/>
        </p:nvGrpSpPr>
        <p:grpSpPr>
          <a:xfrm>
            <a:off x="2285998" y="3568700"/>
            <a:ext cx="7670802" cy="1604243"/>
            <a:chOff x="4878711" y="1795896"/>
            <a:chExt cx="7670802" cy="1604243"/>
          </a:xfrm>
        </p:grpSpPr>
        <p:sp>
          <p:nvSpPr>
            <p:cNvPr id="7" name="矩形 6"/>
            <p:cNvSpPr/>
            <p:nvPr/>
          </p:nvSpPr>
          <p:spPr>
            <a:xfrm>
              <a:off x="4878711" y="301405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200" b="1">
                  <a:solidFill>
                    <a:schemeClr val="tx1">
                      <a:lumMod val="85000"/>
                      <a:lumOff val="15000"/>
                    </a:schemeClr>
                  </a:solidFill>
                  <a:latin typeface="+mj-ea"/>
                  <a:ea typeface="+mj-ea"/>
                </a:rPr>
                <a:t>界面原型设计</a:t>
              </a:r>
            </a:p>
          </p:txBody>
        </p:sp>
        <p:sp>
          <p:nvSpPr>
            <p:cNvPr id="9" name="矩形 8"/>
            <p:cNvSpPr/>
            <p:nvPr/>
          </p:nvSpPr>
          <p:spPr>
            <a:xfrm>
              <a:off x="7593125" y="1795896"/>
              <a:ext cx="2241974" cy="56188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a:solidFill>
                    <a:schemeClr val="tx1">
                      <a:lumMod val="85000"/>
                      <a:lumOff val="15000"/>
                    </a:schemeClr>
                  </a:solidFill>
                  <a:ea typeface="+mj-ea"/>
                </a:rPr>
                <a:t>PART 02</a:t>
              </a:r>
              <a:endParaRPr lang="zh-CN" altLang="en-US" sz="2800" b="1" dirty="0">
                <a:solidFill>
                  <a:schemeClr val="tx1">
                    <a:lumMod val="85000"/>
                    <a:lumOff val="15000"/>
                  </a:schemeClr>
                </a:solidFill>
                <a:ea typeface="+mj-ea"/>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0"/>
          <a:stretch>
            <a:fillRect/>
          </a:stretch>
        </p:blipFill>
        <p:spPr>
          <a:xfrm>
            <a:off x="1371719" y="4172084"/>
            <a:ext cx="2637671" cy="2294756"/>
          </a:xfrm>
          <a:prstGeom prst="rect">
            <a:avLst/>
          </a:prstGeom>
        </p:spPr>
      </p:pic>
      <p:grpSp>
        <p:nvGrpSpPr>
          <p:cNvPr id="22" name="组合 21"/>
          <p:cNvGrpSpPr/>
          <p:nvPr>
            <p:custDataLst>
              <p:tags r:id="rId2"/>
            </p:custDataLst>
          </p:nvPr>
        </p:nvGrpSpPr>
        <p:grpSpPr>
          <a:xfrm>
            <a:off x="2609527" y="2308041"/>
            <a:ext cx="6780354" cy="849194"/>
            <a:chOff x="2695887" y="1708601"/>
            <a:chExt cx="6780354" cy="849194"/>
          </a:xfrm>
        </p:grpSpPr>
        <p:pic>
          <p:nvPicPr>
            <p:cNvPr id="3" name="图片 2"/>
            <p:cNvPicPr>
              <a:picLocks noChangeAspect="1"/>
            </p:cNvPicPr>
            <p:nvPr>
              <p:custDataLst>
                <p:tags r:id="rId15"/>
              </p:custDataLst>
            </p:nvPr>
          </p:nvPicPr>
          <p:blipFill>
            <a:blip r:embed="rId21"/>
            <a:stretch>
              <a:fillRect/>
            </a:stretch>
          </p:blipFill>
          <p:spPr>
            <a:xfrm>
              <a:off x="2695887" y="1830343"/>
              <a:ext cx="466270" cy="431760"/>
            </a:xfrm>
            <a:prstGeom prst="rect">
              <a:avLst/>
            </a:prstGeom>
          </p:spPr>
        </p:pic>
        <p:grpSp>
          <p:nvGrpSpPr>
            <p:cNvPr id="10" name="组合 9"/>
            <p:cNvGrpSpPr/>
            <p:nvPr/>
          </p:nvGrpSpPr>
          <p:grpSpPr>
            <a:xfrm>
              <a:off x="3311980" y="1708601"/>
              <a:ext cx="6164261" cy="849194"/>
              <a:chOff x="7325359" y="2384859"/>
              <a:chExt cx="6164261" cy="849194"/>
            </a:xfrm>
          </p:grpSpPr>
          <p:sp>
            <p:nvSpPr>
              <p:cNvPr id="11" name="矩形 10"/>
              <p:cNvSpPr/>
              <p:nvPr>
                <p:custDataLst>
                  <p:tags r:id="rId16"/>
                </p:custDataLst>
              </p:nvPr>
            </p:nvSpPr>
            <p:spPr>
              <a:xfrm>
                <a:off x="7325359" y="2737483"/>
                <a:ext cx="6164261" cy="49657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dirty="0" err="1">
                    <a:solidFill>
                      <a:schemeClr val="tx1">
                        <a:lumMod val="65000"/>
                        <a:lumOff val="35000"/>
                      </a:schemeClr>
                    </a:solidFill>
                    <a:latin typeface="+mj-ea"/>
                    <a:ea typeface="+mj-ea"/>
                  </a:rPr>
                  <a:t>宠物是用户的焦点，因此将宠物放在平台的核心位置，让用户能够轻松分享宠物的日常生活和寻找领养信息</a:t>
                </a:r>
                <a:r>
                  <a:rPr lang="en-US" altLang="zh-CN" sz="1100" dirty="0">
                    <a:solidFill>
                      <a:schemeClr val="tx1">
                        <a:lumMod val="65000"/>
                        <a:lumOff val="35000"/>
                      </a:schemeClr>
                    </a:solidFill>
                    <a:latin typeface="+mj-ea"/>
                    <a:ea typeface="+mj-ea"/>
                  </a:rPr>
                  <a:t>。</a:t>
                </a:r>
              </a:p>
            </p:txBody>
          </p:sp>
          <p:sp>
            <p:nvSpPr>
              <p:cNvPr id="12" name="矩形 11"/>
              <p:cNvSpPr/>
              <p:nvPr>
                <p:custDataLst>
                  <p:tags r:id="rId17"/>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latin typeface="+mj-ea"/>
                    <a:ea typeface="+mj-ea"/>
                  </a:rPr>
                  <a:t>以宠物为核心</a:t>
                </a:r>
              </a:p>
            </p:txBody>
          </p:sp>
        </p:grpSp>
      </p:grpSp>
      <p:grpSp>
        <p:nvGrpSpPr>
          <p:cNvPr id="23" name="组合 22"/>
          <p:cNvGrpSpPr/>
          <p:nvPr>
            <p:custDataLst>
              <p:tags r:id="rId3"/>
            </p:custDataLst>
          </p:nvPr>
        </p:nvGrpSpPr>
        <p:grpSpPr>
          <a:xfrm>
            <a:off x="3547363" y="3447585"/>
            <a:ext cx="6705551" cy="849194"/>
            <a:chOff x="3633723" y="2848145"/>
            <a:chExt cx="6705551" cy="849194"/>
          </a:xfrm>
        </p:grpSpPr>
        <p:pic>
          <p:nvPicPr>
            <p:cNvPr id="4" name="图片 3"/>
            <p:cNvPicPr>
              <a:picLocks noChangeAspect="1"/>
            </p:cNvPicPr>
            <p:nvPr>
              <p:custDataLst>
                <p:tags r:id="rId12"/>
              </p:custDataLst>
            </p:nvPr>
          </p:nvPicPr>
          <p:blipFill>
            <a:blip r:embed="rId21"/>
            <a:stretch>
              <a:fillRect/>
            </a:stretch>
          </p:blipFill>
          <p:spPr>
            <a:xfrm>
              <a:off x="3633723" y="3030493"/>
              <a:ext cx="466270" cy="431760"/>
            </a:xfrm>
            <a:prstGeom prst="rect">
              <a:avLst/>
            </a:prstGeom>
          </p:spPr>
        </p:pic>
        <p:grpSp>
          <p:nvGrpSpPr>
            <p:cNvPr id="13" name="组合 12"/>
            <p:cNvGrpSpPr/>
            <p:nvPr/>
          </p:nvGrpSpPr>
          <p:grpSpPr>
            <a:xfrm>
              <a:off x="4175013" y="2848145"/>
              <a:ext cx="6164261" cy="849194"/>
              <a:chOff x="7325359" y="2384859"/>
              <a:chExt cx="6164261" cy="849194"/>
            </a:xfrm>
          </p:grpSpPr>
          <p:sp>
            <p:nvSpPr>
              <p:cNvPr id="14" name="矩形 13"/>
              <p:cNvSpPr/>
              <p:nvPr>
                <p:custDataLst>
                  <p:tags r:id="rId13"/>
                </p:custDataLst>
              </p:nvPr>
            </p:nvSpPr>
            <p:spPr>
              <a:xfrm>
                <a:off x="7325359" y="2737483"/>
                <a:ext cx="6164261" cy="49657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latin typeface="+mj-ea"/>
                    <a:ea typeface="+mj-ea"/>
                  </a:rPr>
                  <a:t>通过提供多样化的功能，如宠物动态、领养中心、宠物相关问题与回答等，满足用户不同的需求，增加平台的吸引力和用户黏性</a:t>
                </a:r>
              </a:p>
            </p:txBody>
          </p:sp>
          <p:sp>
            <p:nvSpPr>
              <p:cNvPr id="15" name="矩形 14"/>
              <p:cNvSpPr/>
              <p:nvPr>
                <p:custDataLst>
                  <p:tags r:id="rId14"/>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latin typeface="+mj-ea"/>
                    <a:ea typeface="+mj-ea"/>
                  </a:rPr>
                  <a:t>多样化的功能</a:t>
                </a:r>
              </a:p>
            </p:txBody>
          </p:sp>
        </p:grpSp>
      </p:grpSp>
      <p:grpSp>
        <p:nvGrpSpPr>
          <p:cNvPr id="24" name="组合 23"/>
          <p:cNvGrpSpPr/>
          <p:nvPr>
            <p:custDataLst>
              <p:tags r:id="rId4"/>
            </p:custDataLst>
          </p:nvPr>
        </p:nvGrpSpPr>
        <p:grpSpPr>
          <a:xfrm>
            <a:off x="4338376" y="4668077"/>
            <a:ext cx="6770881" cy="849194"/>
            <a:chOff x="4424736" y="4068637"/>
            <a:chExt cx="6770881" cy="849194"/>
          </a:xfrm>
        </p:grpSpPr>
        <p:pic>
          <p:nvPicPr>
            <p:cNvPr id="5" name="图片 4"/>
            <p:cNvPicPr>
              <a:picLocks noChangeAspect="1"/>
            </p:cNvPicPr>
            <p:nvPr>
              <p:custDataLst>
                <p:tags r:id="rId9"/>
              </p:custDataLst>
            </p:nvPr>
          </p:nvPicPr>
          <p:blipFill>
            <a:blip r:embed="rId21"/>
            <a:stretch>
              <a:fillRect/>
            </a:stretch>
          </p:blipFill>
          <p:spPr>
            <a:xfrm>
              <a:off x="4424736" y="4230643"/>
              <a:ext cx="466270" cy="431760"/>
            </a:xfrm>
            <a:prstGeom prst="rect">
              <a:avLst/>
            </a:prstGeom>
          </p:spPr>
        </p:pic>
        <p:grpSp>
          <p:nvGrpSpPr>
            <p:cNvPr id="16" name="组合 15"/>
            <p:cNvGrpSpPr/>
            <p:nvPr/>
          </p:nvGrpSpPr>
          <p:grpSpPr>
            <a:xfrm>
              <a:off x="5031356" y="4068637"/>
              <a:ext cx="6164261" cy="849194"/>
              <a:chOff x="7325359" y="2384859"/>
              <a:chExt cx="6164261" cy="849194"/>
            </a:xfrm>
          </p:grpSpPr>
          <p:sp>
            <p:nvSpPr>
              <p:cNvPr id="17" name="矩形 16"/>
              <p:cNvSpPr/>
              <p:nvPr>
                <p:custDataLst>
                  <p:tags r:id="rId10"/>
                </p:custDataLst>
              </p:nvPr>
            </p:nvSpPr>
            <p:spPr>
              <a:xfrm>
                <a:off x="7325359" y="2737483"/>
                <a:ext cx="6164261" cy="49657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latin typeface="+mj-ea"/>
                    <a:ea typeface="+mj-ea"/>
                  </a:rPr>
                  <a:t>引入社交互动功能，如关注、点赞、评论等，促进用户间的交流和互动，营造一个友好的社区氛围。</a:t>
                </a:r>
              </a:p>
            </p:txBody>
          </p:sp>
          <p:sp>
            <p:nvSpPr>
              <p:cNvPr id="18" name="矩形 17"/>
              <p:cNvSpPr/>
              <p:nvPr>
                <p:custDataLst>
                  <p:tags r:id="rId11"/>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latin typeface="+mj-ea"/>
                    <a:ea typeface="+mj-ea"/>
                  </a:rPr>
                  <a:t>社交互动</a:t>
                </a:r>
              </a:p>
            </p:txBody>
          </p:sp>
        </p:grpSp>
      </p:grpSp>
      <p:grpSp>
        <p:nvGrpSpPr>
          <p:cNvPr id="25" name="组合 24"/>
          <p:cNvGrpSpPr/>
          <p:nvPr>
            <p:custDataLst>
              <p:tags r:id="rId5"/>
            </p:custDataLst>
          </p:nvPr>
        </p:nvGrpSpPr>
        <p:grpSpPr>
          <a:xfrm>
            <a:off x="4703355" y="5889448"/>
            <a:ext cx="6768844" cy="646629"/>
            <a:chOff x="4789715" y="5290008"/>
            <a:chExt cx="6768844" cy="646629"/>
          </a:xfrm>
        </p:grpSpPr>
        <p:pic>
          <p:nvPicPr>
            <p:cNvPr id="6" name="图片 5"/>
            <p:cNvPicPr>
              <a:picLocks noChangeAspect="1"/>
            </p:cNvPicPr>
            <p:nvPr>
              <p:custDataLst>
                <p:tags r:id="rId6"/>
              </p:custDataLst>
            </p:nvPr>
          </p:nvPicPr>
          <p:blipFill>
            <a:blip r:embed="rId21"/>
            <a:stretch>
              <a:fillRect/>
            </a:stretch>
          </p:blipFill>
          <p:spPr>
            <a:xfrm>
              <a:off x="4789715" y="5430794"/>
              <a:ext cx="466270" cy="431760"/>
            </a:xfrm>
            <a:prstGeom prst="rect">
              <a:avLst/>
            </a:prstGeom>
          </p:spPr>
        </p:pic>
        <p:grpSp>
          <p:nvGrpSpPr>
            <p:cNvPr id="19" name="组合 18"/>
            <p:cNvGrpSpPr/>
            <p:nvPr/>
          </p:nvGrpSpPr>
          <p:grpSpPr>
            <a:xfrm>
              <a:off x="5394298" y="5290008"/>
              <a:ext cx="6164261" cy="646629"/>
              <a:chOff x="7325359" y="2384859"/>
              <a:chExt cx="6164261" cy="646629"/>
            </a:xfrm>
          </p:grpSpPr>
          <p:sp>
            <p:nvSpPr>
              <p:cNvPr id="20" name="矩形 19"/>
              <p:cNvSpPr/>
              <p:nvPr>
                <p:custDataLst>
                  <p:tags r:id="rId7"/>
                </p:custDataLst>
              </p:nvPr>
            </p:nvSpPr>
            <p:spPr>
              <a:xfrm>
                <a:off x="7325359" y="2737483"/>
                <a:ext cx="6164261" cy="29400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a:solidFill>
                      <a:schemeClr val="tx1">
                        <a:lumMod val="65000"/>
                        <a:lumOff val="35000"/>
                      </a:schemeClr>
                    </a:solidFill>
                    <a:latin typeface="+mj-ea"/>
                    <a:ea typeface="+mj-ea"/>
                  </a:rPr>
                  <a:t>通过个人中心和推荐系统，实现用户个性化体验，让用户能够更好地发现感兴趣的内容和用户。</a:t>
                </a:r>
              </a:p>
            </p:txBody>
          </p:sp>
          <p:sp>
            <p:nvSpPr>
              <p:cNvPr id="21" name="矩形 20"/>
              <p:cNvSpPr/>
              <p:nvPr>
                <p:custDataLst>
                  <p:tags r:id="rId8"/>
                </p:custDataLst>
              </p:nvPr>
            </p:nvSpPr>
            <p:spPr>
              <a:xfrm>
                <a:off x="7325360" y="2384859"/>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a:solidFill>
                      <a:schemeClr val="tx1">
                        <a:lumMod val="85000"/>
                        <a:lumOff val="15000"/>
                      </a:schemeClr>
                    </a:solidFill>
                    <a:latin typeface="+mj-ea"/>
                    <a:ea typeface="+mj-ea"/>
                  </a:rPr>
                  <a:t>用户个性化体验</a:t>
                </a:r>
              </a:p>
            </p:txBody>
          </p:sp>
        </p:grpSp>
      </p:grpSp>
      <p:grpSp>
        <p:nvGrpSpPr>
          <p:cNvPr id="26" name="组合 25"/>
          <p:cNvGrpSpPr/>
          <p:nvPr/>
        </p:nvGrpSpPr>
        <p:grpSpPr>
          <a:xfrm>
            <a:off x="0" y="307906"/>
            <a:ext cx="6720420" cy="902380"/>
            <a:chOff x="0" y="206306"/>
            <a:chExt cx="6720420" cy="902380"/>
          </a:xfrm>
        </p:grpSpPr>
        <p:grpSp>
          <p:nvGrpSpPr>
            <p:cNvPr id="27" name="组合 26"/>
            <p:cNvGrpSpPr/>
            <p:nvPr/>
          </p:nvGrpSpPr>
          <p:grpSpPr>
            <a:xfrm>
              <a:off x="0" y="206306"/>
              <a:ext cx="6720420" cy="902380"/>
              <a:chOff x="0" y="206306"/>
              <a:chExt cx="6720420" cy="902380"/>
            </a:xfrm>
          </p:grpSpPr>
          <p:sp>
            <p:nvSpPr>
              <p:cNvPr id="29" name="文本框 28"/>
              <p:cNvSpPr txBox="1"/>
              <p:nvPr/>
            </p:nvSpPr>
            <p:spPr>
              <a:xfrm>
                <a:off x="740032" y="206306"/>
                <a:ext cx="450938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tx1">
                        <a:lumMod val="85000"/>
                        <a:lumOff val="15000"/>
                      </a:schemeClr>
                    </a:solidFill>
                    <a:effectLst/>
                    <a:uLnTx/>
                    <a:uFillTx/>
                    <a:latin typeface="+mj-ea"/>
                    <a:ea typeface="+mj-ea"/>
                  </a:rPr>
                  <a:t>设计理念</a:t>
                </a:r>
              </a:p>
            </p:txBody>
          </p:sp>
          <p:grpSp>
            <p:nvGrpSpPr>
              <p:cNvPr id="30" name="组合 29"/>
              <p:cNvGrpSpPr/>
              <p:nvPr/>
            </p:nvGrpSpPr>
            <p:grpSpPr>
              <a:xfrm>
                <a:off x="0" y="429601"/>
                <a:ext cx="6720420" cy="679085"/>
                <a:chOff x="0" y="429601"/>
                <a:chExt cx="6720420" cy="679085"/>
              </a:xfrm>
            </p:grpSpPr>
            <p:sp>
              <p:nvSpPr>
                <p:cNvPr id="31" name="任意多边形 30"/>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28" name="矩形 27"/>
            <p:cNvSpPr/>
            <p:nvPr/>
          </p:nvSpPr>
          <p:spPr>
            <a:xfrm>
              <a:off x="740032" y="709960"/>
              <a:ext cx="3123820" cy="2308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900" u="none" strike="noStrike" kern="1200" cap="none" spc="0" normalizeH="0" baseline="0" noProof="0">
                  <a:ln>
                    <a:noFill/>
                  </a:ln>
                  <a:solidFill>
                    <a:schemeClr val="tx1">
                      <a:lumMod val="65000"/>
                      <a:lumOff val="35000"/>
                    </a:schemeClr>
                  </a:solidFill>
                  <a:effectLst/>
                  <a:uLnTx/>
                  <a:uFillTx/>
                  <a:ea typeface="迷你简准圆" panose="03000509000000000000" pitchFamily="65" charset="-122"/>
                </a:rPr>
                <a:t>THIS TEMPLATE DESIGNED FOR FEI ER SHE JI</a:t>
              </a:r>
              <a:endParaRPr kumimoji="0" lang="zh-CN" altLang="en-US" sz="900" u="none" strike="noStrike" kern="1200" cap="none" spc="0" normalizeH="0" baseline="0" noProof="0" dirty="0">
                <a:ln>
                  <a:noFill/>
                </a:ln>
                <a:solidFill>
                  <a:schemeClr val="tx1">
                    <a:lumMod val="65000"/>
                    <a:lumOff val="35000"/>
                  </a:schemeClr>
                </a:solidFill>
                <a:effectLst/>
                <a:uLnTx/>
                <a:uFillTx/>
                <a:ea typeface="迷你简准圆" panose="03000509000000000000" pitchFamily="65" charset="-122"/>
              </a:endParaRPr>
            </a:p>
          </p:txBody>
        </p:sp>
      </p:grpSp>
      <p:sp>
        <p:nvSpPr>
          <p:cNvPr id="7" name="文本框 6"/>
          <p:cNvSpPr txBox="1"/>
          <p:nvPr/>
        </p:nvSpPr>
        <p:spPr>
          <a:xfrm>
            <a:off x="2373630" y="1445260"/>
            <a:ext cx="8878570" cy="829945"/>
          </a:xfrm>
          <a:prstGeom prst="rect">
            <a:avLst/>
          </a:prstGeom>
          <a:noFill/>
        </p:spPr>
        <p:txBody>
          <a:bodyPr wrap="square" rtlCol="0">
            <a:spAutoFit/>
          </a:bodyPr>
          <a:lstStyle/>
          <a:p>
            <a:r>
              <a:rPr lang="zh-CN" altLang="en-US" sz="1600" dirty="0"/>
              <a:t>  本程序的设计理念是为了打造一个以宠物为核心的社交平台，旨在满足用户对宠物生活的分享、领养需求和获取宠物相关知识的需要。通过提供丰富的功能，让用户能够在平台上完成从寻找宠物到分享宠物生活的全过程，并促进用户间的交流和互动。</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1+#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1+#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02362" y="712153"/>
            <a:ext cx="7670802" cy="1091480"/>
            <a:chOff x="4878711" y="2308659"/>
            <a:chExt cx="7670802" cy="1091480"/>
          </a:xfrm>
        </p:grpSpPr>
        <p:sp>
          <p:nvSpPr>
            <p:cNvPr id="7" name="矩形 6"/>
            <p:cNvSpPr/>
            <p:nvPr/>
          </p:nvSpPr>
          <p:spPr>
            <a:xfrm>
              <a:off x="4878711" y="3014059"/>
              <a:ext cx="7670802" cy="386080"/>
            </a:xfrm>
            <a:prstGeom prst="rect">
              <a:avLst/>
            </a:prstGeom>
          </p:spPr>
          <p:txBody>
            <a:bodyPr wrap="square">
              <a:spAutoFit/>
              <a:scene3d>
                <a:camera prst="orthographicFront"/>
                <a:lightRig rig="threePt" dir="t"/>
              </a:scene3d>
              <a:sp3d contourW="12700"/>
            </a:bodyPr>
            <a:lstStyle/>
            <a:p>
              <a:pPr algn="ctr">
                <a:lnSpc>
                  <a:spcPct val="120000"/>
                </a:lnSpc>
              </a:pPr>
              <a:endParaRPr lang="en-US" altLang="zh-CN" sz="1600" dirty="0">
                <a:solidFill>
                  <a:schemeClr val="tx1">
                    <a:lumMod val="65000"/>
                    <a:lumOff val="35000"/>
                  </a:schemeClr>
                </a:solidFill>
                <a:latin typeface="+mj-ea"/>
                <a:ea typeface="+mj-ea"/>
              </a:endParaRPr>
            </a:p>
          </p:txBody>
        </p:sp>
        <p:sp>
          <p:nvSpPr>
            <p:cNvPr id="8" name="矩形 7"/>
            <p:cNvSpPr/>
            <p:nvPr/>
          </p:nvSpPr>
          <p:spPr>
            <a:xfrm>
              <a:off x="6567811" y="2308659"/>
              <a:ext cx="4292602" cy="681990"/>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3200" b="1">
                <a:solidFill>
                  <a:schemeClr val="tx1">
                    <a:lumMod val="85000"/>
                    <a:lumOff val="15000"/>
                  </a:schemeClr>
                </a:solidFill>
                <a:latin typeface="+mj-ea"/>
                <a:ea typeface="+mj-ea"/>
              </a:endParaRPr>
            </a:p>
          </p:txBody>
        </p:sp>
      </p:grpSp>
      <p:pic>
        <p:nvPicPr>
          <p:cNvPr id="11" name="图片 10" descr="注册界面"/>
          <p:cNvPicPr>
            <a:picLocks noChangeAspect="1"/>
          </p:cNvPicPr>
          <p:nvPr/>
        </p:nvPicPr>
        <p:blipFill>
          <a:blip r:embed="rId3"/>
          <a:stretch>
            <a:fillRect/>
          </a:stretch>
        </p:blipFill>
        <p:spPr>
          <a:xfrm>
            <a:off x="3672256" y="517838"/>
            <a:ext cx="2742865" cy="5943608"/>
          </a:xfrm>
          <a:prstGeom prst="rect">
            <a:avLst/>
          </a:prstGeom>
        </p:spPr>
      </p:pic>
      <p:pic>
        <p:nvPicPr>
          <p:cNvPr id="12" name="图片 11" descr="登录界面"/>
          <p:cNvPicPr>
            <a:picLocks noChangeAspect="1"/>
          </p:cNvPicPr>
          <p:nvPr/>
        </p:nvPicPr>
        <p:blipFill>
          <a:blip r:embed="rId4"/>
          <a:stretch>
            <a:fillRect/>
          </a:stretch>
        </p:blipFill>
        <p:spPr>
          <a:xfrm>
            <a:off x="7419455" y="509872"/>
            <a:ext cx="2742866" cy="5943610"/>
          </a:xfrm>
          <a:prstGeom prst="rect">
            <a:avLst/>
          </a:prstGeom>
        </p:spPr>
      </p:pic>
      <p:sp>
        <p:nvSpPr>
          <p:cNvPr id="15" name="文本框 14"/>
          <p:cNvSpPr txBox="1"/>
          <p:nvPr/>
        </p:nvSpPr>
        <p:spPr>
          <a:xfrm>
            <a:off x="114300" y="1924050"/>
            <a:ext cx="2657475" cy="3131185"/>
          </a:xfrm>
          <a:prstGeom prst="rect">
            <a:avLst/>
          </a:prstGeom>
          <a:noFill/>
        </p:spPr>
        <p:txBody>
          <a:bodyPr wrap="square" rtlCol="0">
            <a:noAutofit/>
          </a:bodyPr>
          <a:lstStyle/>
          <a:p>
            <a:r>
              <a:rPr lang="zh-CN" altLang="en-US" sz="2400" dirty="0">
                <a:latin typeface="楷体" panose="02010609060101010101" charset="-122"/>
                <a:ea typeface="楷体" panose="02010609060101010101" charset="-122"/>
              </a:rPr>
              <a:t>如果用户尚未注册可以点击注册前去注册，注册成功后登录，已有帐户则直接登录</a:t>
            </a:r>
          </a:p>
        </p:txBody>
      </p:sp>
      <p:grpSp>
        <p:nvGrpSpPr>
          <p:cNvPr id="19" name="组合 18"/>
          <p:cNvGrpSpPr/>
          <p:nvPr/>
        </p:nvGrpSpPr>
        <p:grpSpPr>
          <a:xfrm>
            <a:off x="0" y="149860"/>
            <a:ext cx="3941445" cy="1060450"/>
            <a:chOff x="0" y="48183"/>
            <a:chExt cx="6720420" cy="1060503"/>
          </a:xfrm>
        </p:grpSpPr>
        <p:sp>
          <p:nvSpPr>
            <p:cNvPr id="21" name="文本框 20"/>
            <p:cNvSpPr txBox="1"/>
            <p:nvPr/>
          </p:nvSpPr>
          <p:spPr>
            <a:xfrm>
              <a:off x="233" y="48183"/>
              <a:ext cx="4509386" cy="583594"/>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latin typeface="+mj-ea"/>
                  <a:ea typeface="+mj-ea"/>
                </a:rPr>
                <a:t>用户登录注册</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ZDhhY2JjMTEzNzcwZWQ3ZTU5ZmQyMzc3NWQ2MGM2Yjc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47.6728346456693,&quot;left&quot;:108.00937007874015,&quot;top&quot;:181.73551181102363,&quot;width&quot;:795.313385826771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32.6427559055119,&quot;left&quot;:58.20188976377951,&quot;top&quot;:103.07362204724409,&quot;width&quot;:814.941102362204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89.5233070866142,&quot;left&quot;:94.14133858267716,&quot;top&quot;:158.85700787401575,&quot;width&quot;:777.1518110236221}"/>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28.9261945320385,&quot;left&quot;:121.24976377952751,&quot;top&quot;:136.17874015748032,&quot;width&quot;:747.74393700787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28.9261945320385,&quot;left&quot;:121.24976377952751,&quot;top&quot;:136.17874015748032,&quot;width&quot;:747.74393700787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11.5,&quot;left&quot;:111.53818897637795,&quot;top&quot;:193,&quot;width&quot;:780.4618110236221}"/>
</p:tagLst>
</file>

<file path=ppt/theme/theme1.xml><?xml version="1.0" encoding="utf-8"?>
<a:theme xmlns:a="http://schemas.openxmlformats.org/drawingml/2006/main" name="PPTe吧 | PPT爱好者之家">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42</TotalTime>
  <Words>1774</Words>
  <Application>Microsoft Office PowerPoint</Application>
  <PresentationFormat>宽屏</PresentationFormat>
  <Paragraphs>190</Paragraphs>
  <Slides>30</Slides>
  <Notes>29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楷体</vt:lpstr>
      <vt:lpstr>迷你简准圆</vt:lpstr>
      <vt:lpstr>宋体</vt:lpstr>
      <vt:lpstr>微软雅黑</vt:lpstr>
      <vt:lpstr>Arial</vt:lpstr>
      <vt:lpstr>PPTe吧 | PPT爱好者之家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jianbin Hao</cp:lastModifiedBy>
  <cp:revision>10</cp:revision>
  <dcterms:created xsi:type="dcterms:W3CDTF">2024-04-15T06:45:00Z</dcterms:created>
  <dcterms:modified xsi:type="dcterms:W3CDTF">2024-06-12T09:34:25Z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78C2E88F4DEE46419B39D8978E8E200B_13</vt:lpwstr>
  </property>
  <property fmtid="{D5CDD505-2E9C-101B-9397-08002B2CF9AE}" pid="3" name="KSOProductBuildVer">
    <vt:lpwstr>2052-12.1.0.16729</vt:lpwstr>
  </property>
</Properties>
</file>